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40"/>
  </p:notesMasterIdLst>
  <p:sldIdLst>
    <p:sldId id="438" r:id="rId2"/>
    <p:sldId id="397" r:id="rId3"/>
    <p:sldId id="398" r:id="rId4"/>
    <p:sldId id="439" r:id="rId5"/>
    <p:sldId id="400" r:id="rId6"/>
    <p:sldId id="402" r:id="rId7"/>
    <p:sldId id="403" r:id="rId8"/>
    <p:sldId id="404" r:id="rId9"/>
    <p:sldId id="405" r:id="rId10"/>
    <p:sldId id="406" r:id="rId11"/>
    <p:sldId id="407" r:id="rId12"/>
    <p:sldId id="408" r:id="rId13"/>
    <p:sldId id="411" r:id="rId14"/>
    <p:sldId id="412" r:id="rId15"/>
    <p:sldId id="413" r:id="rId16"/>
    <p:sldId id="414" r:id="rId17"/>
    <p:sldId id="415" r:id="rId18"/>
    <p:sldId id="440" r:id="rId19"/>
    <p:sldId id="417" r:id="rId20"/>
    <p:sldId id="418" r:id="rId21"/>
    <p:sldId id="419" r:id="rId22"/>
    <p:sldId id="356" r:id="rId23"/>
    <p:sldId id="442" r:id="rId24"/>
    <p:sldId id="437" r:id="rId25"/>
    <p:sldId id="436" r:id="rId26"/>
    <p:sldId id="435" r:id="rId27"/>
    <p:sldId id="434" r:id="rId28"/>
    <p:sldId id="429" r:id="rId29"/>
    <p:sldId id="428" r:id="rId30"/>
    <p:sldId id="427" r:id="rId31"/>
    <p:sldId id="425" r:id="rId32"/>
    <p:sldId id="426" r:id="rId33"/>
    <p:sldId id="430" r:id="rId34"/>
    <p:sldId id="421" r:id="rId35"/>
    <p:sldId id="433" r:id="rId36"/>
    <p:sldId id="431" r:id="rId37"/>
    <p:sldId id="374" r:id="rId38"/>
    <p:sldId id="420" r:id="rId39"/>
  </p:sldIdLst>
  <p:sldSz cx="9144000" cy="6858000" type="screen4x3"/>
  <p:notesSz cx="6723063" cy="9853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1229F226-A5C9-4ECE-A0E2-5FD25ADFD62C}">
          <p14:sldIdLst>
            <p14:sldId id="438"/>
            <p14:sldId id="397"/>
            <p14:sldId id="398"/>
            <p14:sldId id="439"/>
            <p14:sldId id="400"/>
            <p14:sldId id="402"/>
            <p14:sldId id="403"/>
            <p14:sldId id="404"/>
            <p14:sldId id="405"/>
            <p14:sldId id="406"/>
            <p14:sldId id="407"/>
            <p14:sldId id="408"/>
            <p14:sldId id="411"/>
            <p14:sldId id="412"/>
            <p14:sldId id="413"/>
            <p14:sldId id="414"/>
            <p14:sldId id="415"/>
            <p14:sldId id="440"/>
            <p14:sldId id="417"/>
            <p14:sldId id="418"/>
            <p14:sldId id="419"/>
            <p14:sldId id="356"/>
            <p14:sldId id="442"/>
            <p14:sldId id="437"/>
            <p14:sldId id="436"/>
            <p14:sldId id="435"/>
            <p14:sldId id="434"/>
            <p14:sldId id="429"/>
            <p14:sldId id="428"/>
            <p14:sldId id="427"/>
            <p14:sldId id="425"/>
            <p14:sldId id="426"/>
            <p14:sldId id="430"/>
            <p14:sldId id="421"/>
            <p14:sldId id="433"/>
            <p14:sldId id="431"/>
            <p14:sldId id="374"/>
            <p14:sldId id="420"/>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udine Neyen" initials="CN" lastIdx="5" clrIdx="0">
    <p:extLst>
      <p:ext uri="{19B8F6BF-5375-455C-9EA6-DF929625EA0E}">
        <p15:presenceInfo xmlns:p15="http://schemas.microsoft.com/office/powerpoint/2012/main" userId="Claudine Neyen" providerId="None"/>
      </p:ext>
    </p:extLst>
  </p:cmAuthor>
  <p:cmAuthor id="2" name="Claudine Neyen" initials="CN [2]" lastIdx="2" clrIdx="1">
    <p:extLst>
      <p:ext uri="{19B8F6BF-5375-455C-9EA6-DF929625EA0E}">
        <p15:presenceInfo xmlns:p15="http://schemas.microsoft.com/office/powerpoint/2012/main" userId="1f7e5e144f070ba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5F5F5F"/>
    <a:srgbClr val="777777"/>
    <a:srgbClr val="EAEAEA"/>
    <a:srgbClr val="F8F8F8"/>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8"/>
    <p:restoredTop sz="94708"/>
  </p:normalViewPr>
  <p:slideViewPr>
    <p:cSldViewPr>
      <p:cViewPr varScale="1">
        <p:scale>
          <a:sx n="88" d="100"/>
          <a:sy n="88" d="100"/>
        </p:scale>
        <p:origin x="168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1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14650"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07" name="Rectangle 3"/>
          <p:cNvSpPr>
            <a:spLocks noGrp="1" noChangeArrowheads="1"/>
          </p:cNvSpPr>
          <p:nvPr>
            <p:ph type="dt" idx="1"/>
          </p:nvPr>
        </p:nvSpPr>
        <p:spPr bwMode="auto">
          <a:xfrm>
            <a:off x="3808413" y="0"/>
            <a:ext cx="2913062"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algn="r" defTabSz="922466" eaLnBrk="1" hangingPunct="1">
              <a:defRPr sz="1300">
                <a:latin typeface="Arial" charset="0"/>
                <a:ea typeface="ＭＳ Ｐゴシック" pitchFamily="-108" charset="-128"/>
                <a:cs typeface="+mn-cs"/>
              </a:defRPr>
            </a:lvl1pPr>
          </a:lstStyle>
          <a:p>
            <a:pPr>
              <a:defRPr/>
            </a:pPr>
            <a:endParaRPr lang="fr-FR"/>
          </a:p>
        </p:txBody>
      </p:sp>
      <p:sp>
        <p:nvSpPr>
          <p:cNvPr id="13316" name="Rectangle 4"/>
          <p:cNvSpPr>
            <a:spLocks noGrp="1" noRot="1" noChangeAspect="1" noChangeArrowheads="1" noTextEdit="1"/>
          </p:cNvSpPr>
          <p:nvPr>
            <p:ph type="sldImg" idx="2"/>
          </p:nvPr>
        </p:nvSpPr>
        <p:spPr bwMode="auto">
          <a:xfrm>
            <a:off x="896938" y="739775"/>
            <a:ext cx="4927600" cy="3695700"/>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47109" name="Rectangle 5"/>
          <p:cNvSpPr>
            <a:spLocks noGrp="1" noChangeArrowheads="1"/>
          </p:cNvSpPr>
          <p:nvPr>
            <p:ph type="body" sz="quarter" idx="3"/>
          </p:nvPr>
        </p:nvSpPr>
        <p:spPr bwMode="auto">
          <a:xfrm>
            <a:off x="671513" y="4681538"/>
            <a:ext cx="5380037" cy="4432300"/>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7110" name="Rectangle 6"/>
          <p:cNvSpPr>
            <a:spLocks noGrp="1" noChangeArrowheads="1"/>
          </p:cNvSpPr>
          <p:nvPr>
            <p:ph type="ftr" sz="quarter" idx="4"/>
          </p:nvPr>
        </p:nvSpPr>
        <p:spPr bwMode="auto">
          <a:xfrm>
            <a:off x="0" y="9359900"/>
            <a:ext cx="2914650"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11" name="Rectangle 7"/>
          <p:cNvSpPr>
            <a:spLocks noGrp="1" noChangeArrowheads="1"/>
          </p:cNvSpPr>
          <p:nvPr>
            <p:ph type="sldNum" sz="quarter" idx="5"/>
          </p:nvPr>
        </p:nvSpPr>
        <p:spPr bwMode="auto">
          <a:xfrm>
            <a:off x="3808413" y="9359900"/>
            <a:ext cx="2913062"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algn="r" defTabSz="922338" eaLnBrk="1" hangingPunct="1">
              <a:defRPr sz="1300"/>
            </a:lvl1pPr>
          </a:lstStyle>
          <a:p>
            <a:pPr>
              <a:defRPr/>
            </a:pPr>
            <a:fld id="{FA70D862-5ABF-E04D-BD62-067E51A8D4A9}" type="slidenum">
              <a:rPr lang="en-GB"/>
              <a:pPr>
                <a:defRPr/>
              </a:pPr>
              <a:t>‹N°›</a:t>
            </a:fld>
            <a:endParaRPr lang="en-GB"/>
          </a:p>
        </p:txBody>
      </p:sp>
    </p:spTree>
    <p:extLst>
      <p:ext uri="{BB962C8B-B14F-4D97-AF65-F5344CB8AC3E}">
        <p14:creationId xmlns:p14="http://schemas.microsoft.com/office/powerpoint/2010/main" val="41609436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22338">
              <a:defRPr sz="1600">
                <a:solidFill>
                  <a:schemeClr val="tx1"/>
                </a:solidFill>
                <a:latin typeface="Arial" charset="0"/>
                <a:ea typeface="MS PGothic" charset="0"/>
                <a:cs typeface="MS PGothic" charset="0"/>
              </a:defRPr>
            </a:lvl1pPr>
            <a:lvl2pPr marL="742950" indent="-285750" defTabSz="922338">
              <a:defRPr sz="1600">
                <a:solidFill>
                  <a:schemeClr val="tx1"/>
                </a:solidFill>
                <a:latin typeface="Arial" charset="0"/>
                <a:ea typeface="MS PGothic" charset="0"/>
                <a:cs typeface="MS PGothic" charset="0"/>
              </a:defRPr>
            </a:lvl2pPr>
            <a:lvl3pPr marL="1143000" indent="-228600" defTabSz="922338">
              <a:defRPr sz="1600">
                <a:solidFill>
                  <a:schemeClr val="tx1"/>
                </a:solidFill>
                <a:latin typeface="Arial" charset="0"/>
                <a:ea typeface="MS PGothic" charset="0"/>
                <a:cs typeface="MS PGothic" charset="0"/>
              </a:defRPr>
            </a:lvl3pPr>
            <a:lvl4pPr marL="1600200" indent="-228600" defTabSz="922338">
              <a:defRPr sz="1600">
                <a:solidFill>
                  <a:schemeClr val="tx1"/>
                </a:solidFill>
                <a:latin typeface="Arial" charset="0"/>
                <a:ea typeface="MS PGothic" charset="0"/>
                <a:cs typeface="MS PGothic" charset="0"/>
              </a:defRPr>
            </a:lvl4pPr>
            <a:lvl5pPr marL="2057400" indent="-228600" defTabSz="922338">
              <a:defRPr sz="1600">
                <a:solidFill>
                  <a:schemeClr val="tx1"/>
                </a:solidFill>
                <a:latin typeface="Arial" charset="0"/>
                <a:ea typeface="MS PGothic" charset="0"/>
                <a:cs typeface="MS PGothic" charset="0"/>
              </a:defRPr>
            </a:lvl5pPr>
            <a:lvl6pPr marL="25146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9pPr>
          </a:lstStyle>
          <a:p>
            <a:fld id="{DF7B5705-DB41-7548-BCD7-6743C922BCBF}" type="slidenum">
              <a:rPr lang="en-GB" sz="1300"/>
              <a:pPr/>
              <a:t>22</a:t>
            </a:fld>
            <a:endParaRPr lang="en-GB" sz="1300"/>
          </a:p>
        </p:txBody>
      </p:sp>
      <p:sp>
        <p:nvSpPr>
          <p:cNvPr id="56322" name="Rectangle 2"/>
          <p:cNvSpPr>
            <a:spLocks noGrp="1" noRot="1" noChangeAspect="1" noChangeArrowheads="1" noTextEdit="1"/>
          </p:cNvSpPr>
          <p:nvPr>
            <p:ph type="sldImg"/>
          </p:nvPr>
        </p:nvSpPr>
        <p:spPr>
          <a:xfrm>
            <a:off x="896938" y="739775"/>
            <a:ext cx="4927600" cy="3695700"/>
          </a:xfrm>
          <a:ln/>
        </p:spPr>
      </p:sp>
      <p:sp>
        <p:nvSpPr>
          <p:cNvPr id="5632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US">
              <a:ea typeface="MS PGothic" charset="0"/>
            </a:endParaRPr>
          </a:p>
        </p:txBody>
      </p:sp>
    </p:spTree>
    <p:extLst>
      <p:ext uri="{BB962C8B-B14F-4D97-AF65-F5344CB8AC3E}">
        <p14:creationId xmlns:p14="http://schemas.microsoft.com/office/powerpoint/2010/main" val="2454242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22338">
              <a:defRPr sz="1600">
                <a:solidFill>
                  <a:schemeClr val="tx1"/>
                </a:solidFill>
                <a:latin typeface="Arial" charset="0"/>
                <a:ea typeface="MS PGothic" charset="0"/>
                <a:cs typeface="MS PGothic" charset="0"/>
              </a:defRPr>
            </a:lvl1pPr>
            <a:lvl2pPr marL="742950" indent="-285750" defTabSz="922338">
              <a:defRPr sz="1600">
                <a:solidFill>
                  <a:schemeClr val="tx1"/>
                </a:solidFill>
                <a:latin typeface="Arial" charset="0"/>
                <a:ea typeface="MS PGothic" charset="0"/>
                <a:cs typeface="MS PGothic" charset="0"/>
              </a:defRPr>
            </a:lvl2pPr>
            <a:lvl3pPr marL="1143000" indent="-228600" defTabSz="922338">
              <a:defRPr sz="1600">
                <a:solidFill>
                  <a:schemeClr val="tx1"/>
                </a:solidFill>
                <a:latin typeface="Arial" charset="0"/>
                <a:ea typeface="MS PGothic" charset="0"/>
                <a:cs typeface="MS PGothic" charset="0"/>
              </a:defRPr>
            </a:lvl3pPr>
            <a:lvl4pPr marL="1600200" indent="-228600" defTabSz="922338">
              <a:defRPr sz="1600">
                <a:solidFill>
                  <a:schemeClr val="tx1"/>
                </a:solidFill>
                <a:latin typeface="Arial" charset="0"/>
                <a:ea typeface="MS PGothic" charset="0"/>
                <a:cs typeface="MS PGothic" charset="0"/>
              </a:defRPr>
            </a:lvl4pPr>
            <a:lvl5pPr marL="2057400" indent="-228600" defTabSz="922338">
              <a:defRPr sz="1600">
                <a:solidFill>
                  <a:schemeClr val="tx1"/>
                </a:solidFill>
                <a:latin typeface="Arial" charset="0"/>
                <a:ea typeface="MS PGothic" charset="0"/>
                <a:cs typeface="MS PGothic" charset="0"/>
              </a:defRPr>
            </a:lvl5pPr>
            <a:lvl6pPr marL="25146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9pPr>
          </a:lstStyle>
          <a:p>
            <a:fld id="{DF7B5705-DB41-7548-BCD7-6743C922BCBF}" type="slidenum">
              <a:rPr lang="en-GB" sz="1300"/>
              <a:pPr/>
              <a:t>23</a:t>
            </a:fld>
            <a:endParaRPr lang="en-GB" sz="1300"/>
          </a:p>
        </p:txBody>
      </p:sp>
      <p:sp>
        <p:nvSpPr>
          <p:cNvPr id="56322" name="Rectangle 2"/>
          <p:cNvSpPr>
            <a:spLocks noGrp="1" noRot="1" noChangeAspect="1" noChangeArrowheads="1" noTextEdit="1"/>
          </p:cNvSpPr>
          <p:nvPr>
            <p:ph type="sldImg"/>
          </p:nvPr>
        </p:nvSpPr>
        <p:spPr>
          <a:xfrm>
            <a:off x="896938" y="739775"/>
            <a:ext cx="4927600" cy="3695700"/>
          </a:xfrm>
          <a:ln/>
        </p:spPr>
      </p:sp>
      <p:sp>
        <p:nvSpPr>
          <p:cNvPr id="5632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US">
              <a:ea typeface="MS PGothic" charset="0"/>
            </a:endParaRPr>
          </a:p>
        </p:txBody>
      </p:sp>
    </p:spTree>
    <p:extLst>
      <p:ext uri="{BB962C8B-B14F-4D97-AF65-F5344CB8AC3E}">
        <p14:creationId xmlns:p14="http://schemas.microsoft.com/office/powerpoint/2010/main" val="666566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22338">
              <a:defRPr sz="1600">
                <a:solidFill>
                  <a:schemeClr val="tx1"/>
                </a:solidFill>
                <a:latin typeface="Arial" charset="0"/>
                <a:ea typeface="MS PGothic" charset="0"/>
                <a:cs typeface="MS PGothic" charset="0"/>
              </a:defRPr>
            </a:lvl1pPr>
            <a:lvl2pPr marL="742950" indent="-285750" defTabSz="922338">
              <a:defRPr sz="1600">
                <a:solidFill>
                  <a:schemeClr val="tx1"/>
                </a:solidFill>
                <a:latin typeface="Arial" charset="0"/>
                <a:ea typeface="MS PGothic" charset="0"/>
                <a:cs typeface="MS PGothic" charset="0"/>
              </a:defRPr>
            </a:lvl2pPr>
            <a:lvl3pPr marL="1143000" indent="-228600" defTabSz="922338">
              <a:defRPr sz="1600">
                <a:solidFill>
                  <a:schemeClr val="tx1"/>
                </a:solidFill>
                <a:latin typeface="Arial" charset="0"/>
                <a:ea typeface="MS PGothic" charset="0"/>
                <a:cs typeface="MS PGothic" charset="0"/>
              </a:defRPr>
            </a:lvl3pPr>
            <a:lvl4pPr marL="1600200" indent="-228600" defTabSz="922338">
              <a:defRPr sz="1600">
                <a:solidFill>
                  <a:schemeClr val="tx1"/>
                </a:solidFill>
                <a:latin typeface="Arial" charset="0"/>
                <a:ea typeface="MS PGothic" charset="0"/>
                <a:cs typeface="MS PGothic" charset="0"/>
              </a:defRPr>
            </a:lvl4pPr>
            <a:lvl5pPr marL="2057400" indent="-228600" defTabSz="922338">
              <a:defRPr sz="1600">
                <a:solidFill>
                  <a:schemeClr val="tx1"/>
                </a:solidFill>
                <a:latin typeface="Arial" charset="0"/>
                <a:ea typeface="MS PGothic" charset="0"/>
                <a:cs typeface="MS PGothic" charset="0"/>
              </a:defRPr>
            </a:lvl5pPr>
            <a:lvl6pPr marL="25146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9pPr>
          </a:lstStyle>
          <a:p>
            <a:fld id="{AB1B5715-8D2C-9B4C-9630-882798C91139}" type="slidenum">
              <a:rPr lang="en-GB" sz="1300"/>
              <a:pPr/>
              <a:t>37</a:t>
            </a:fld>
            <a:endParaRPr lang="en-GB" sz="1300"/>
          </a:p>
        </p:txBody>
      </p:sp>
      <p:sp>
        <p:nvSpPr>
          <p:cNvPr id="82946" name="Rectangle 2"/>
          <p:cNvSpPr>
            <a:spLocks noGrp="1" noRot="1" noChangeAspect="1" noChangeArrowheads="1" noTextEdit="1"/>
          </p:cNvSpPr>
          <p:nvPr>
            <p:ph type="sldImg"/>
          </p:nvPr>
        </p:nvSpPr>
        <p:spPr>
          <a:xfrm>
            <a:off x="896938" y="739775"/>
            <a:ext cx="4927600" cy="3695700"/>
          </a:xfrm>
          <a:ln/>
        </p:spPr>
      </p:sp>
      <p:sp>
        <p:nvSpPr>
          <p:cNvPr id="82947" name="Rectangle 3"/>
          <p:cNvSpPr>
            <a:spLocks noGrp="1" noChangeArrowheads="1"/>
          </p:cNvSpPr>
          <p:nvPr>
            <p:ph type="body" idx="1"/>
          </p:nvPr>
        </p:nvSpPr>
        <p:spPr>
          <a:xfrm>
            <a:off x="895350" y="4681538"/>
            <a:ext cx="4932363" cy="44323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lIns="92223" tIns="46112" rIns="92223" bIns="46112"/>
          <a:lstStyle/>
          <a:p>
            <a:pPr eaLnBrk="1" hangingPunct="1"/>
            <a:endParaRPr lang="en-US">
              <a:ea typeface="MS PGothic" charset="0"/>
            </a:endParaRPr>
          </a:p>
        </p:txBody>
      </p:sp>
    </p:spTree>
    <p:extLst>
      <p:ext uri="{BB962C8B-B14F-4D97-AF65-F5344CB8AC3E}">
        <p14:creationId xmlns:p14="http://schemas.microsoft.com/office/powerpoint/2010/main" val="2309362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norm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4054417-BB12-7D4D-AABF-DDD52D25F540}" type="slidenum">
              <a:rPr lang="en-GB" smtClean="0"/>
              <a:pPr>
                <a:defRPr/>
              </a:pPr>
              <a:t>‹N°›</a:t>
            </a:fld>
            <a:endParaRPr lang="en-GB"/>
          </a:p>
        </p:txBody>
      </p:sp>
    </p:spTree>
    <p:extLst>
      <p:ext uri="{BB962C8B-B14F-4D97-AF65-F5344CB8AC3E}">
        <p14:creationId xmlns:p14="http://schemas.microsoft.com/office/powerpoint/2010/main" val="443620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D083C97-9964-CA45-A9A8-256A02E123C8}" type="slidenum">
              <a:rPr lang="en-GB" smtClean="0"/>
              <a:pPr>
                <a:defRPr/>
              </a:pPr>
              <a:t>‹N°›</a:t>
            </a:fld>
            <a:endParaRPr lang="en-GB"/>
          </a:p>
        </p:txBody>
      </p:sp>
    </p:spTree>
    <p:extLst>
      <p:ext uri="{BB962C8B-B14F-4D97-AF65-F5344CB8AC3E}">
        <p14:creationId xmlns:p14="http://schemas.microsoft.com/office/powerpoint/2010/main" val="3320791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normAutofit/>
          </a:bodyPr>
          <a:lstStyle>
            <a:lvl1pPr>
              <a:defRPr sz="44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EB17050-9753-694E-BD95-E3371D75F5CE}" type="slidenum">
              <a:rPr lang="en-GB" smtClean="0"/>
              <a:pPr>
                <a:defRPr/>
              </a:pPr>
              <a:t>‹N°›</a:t>
            </a:fld>
            <a:endParaRPr lang="en-GB"/>
          </a:p>
        </p:txBody>
      </p:sp>
    </p:spTree>
    <p:extLst>
      <p:ext uri="{BB962C8B-B14F-4D97-AF65-F5344CB8AC3E}">
        <p14:creationId xmlns:p14="http://schemas.microsoft.com/office/powerpoint/2010/main" val="3813239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6572F3D-88F0-C945-98FB-22E388D82574}" type="slidenum">
              <a:rPr lang="en-GB" smtClean="0"/>
              <a:pPr>
                <a:defRPr/>
              </a:pPr>
              <a:t>‹N°›</a:t>
            </a:fld>
            <a:endParaRPr lang="en-GB"/>
          </a:p>
        </p:txBody>
      </p:sp>
    </p:spTree>
    <p:extLst>
      <p:ext uri="{BB962C8B-B14F-4D97-AF65-F5344CB8AC3E}">
        <p14:creationId xmlns:p14="http://schemas.microsoft.com/office/powerpoint/2010/main" val="295865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EF7C361B-E610-E34D-AFDD-080C18E85089}" type="slidenum">
              <a:rPr lang="en-GB" smtClean="0"/>
              <a:pPr>
                <a:defRPr/>
              </a:pPr>
              <a:t>‹N°›</a:t>
            </a:fld>
            <a:endParaRPr lang="en-GB"/>
          </a:p>
        </p:txBody>
      </p:sp>
    </p:spTree>
    <p:extLst>
      <p:ext uri="{BB962C8B-B14F-4D97-AF65-F5344CB8AC3E}">
        <p14:creationId xmlns:p14="http://schemas.microsoft.com/office/powerpoint/2010/main" val="2199623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BB32C0D-81AC-044E-AFC3-4F36DC31343A}" type="slidenum">
              <a:rPr lang="en-GB" smtClean="0"/>
              <a:pPr>
                <a:defRPr/>
              </a:pPr>
              <a:t>‹N°›</a:t>
            </a:fld>
            <a:endParaRPr lang="en-GB"/>
          </a:p>
        </p:txBody>
      </p:sp>
    </p:spTree>
    <p:extLst>
      <p:ext uri="{BB962C8B-B14F-4D97-AF65-F5344CB8AC3E}">
        <p14:creationId xmlns:p14="http://schemas.microsoft.com/office/powerpoint/2010/main" val="303383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16DA904C-6AFC-0546-A891-11C4BD75F522}" type="slidenum">
              <a:rPr lang="en-GB" smtClean="0"/>
              <a:pPr>
                <a:defRPr/>
              </a:pPr>
              <a:t>‹N°›</a:t>
            </a:fld>
            <a:endParaRPr lang="en-GB"/>
          </a:p>
        </p:txBody>
      </p:sp>
    </p:spTree>
    <p:extLst>
      <p:ext uri="{BB962C8B-B14F-4D97-AF65-F5344CB8AC3E}">
        <p14:creationId xmlns:p14="http://schemas.microsoft.com/office/powerpoint/2010/main" val="3208783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9297C71-FEAF-FB46-9A62-03444F9DB57B}" type="slidenum">
              <a:rPr lang="en-GB" smtClean="0"/>
              <a:pPr>
                <a:defRPr/>
              </a:pPr>
              <a:t>‹N°›</a:t>
            </a:fld>
            <a:endParaRPr lang="en-GB"/>
          </a:p>
        </p:txBody>
      </p:sp>
    </p:spTree>
    <p:extLst>
      <p:ext uri="{BB962C8B-B14F-4D97-AF65-F5344CB8AC3E}">
        <p14:creationId xmlns:p14="http://schemas.microsoft.com/office/powerpoint/2010/main" val="2927389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061CC8F-3361-B44D-9DA2-75DBB67301E3}" type="slidenum">
              <a:rPr lang="en-GB" smtClean="0"/>
              <a:pPr>
                <a:defRPr/>
              </a:pPr>
              <a:t>‹N°›</a:t>
            </a:fld>
            <a:endParaRPr lang="en-GB"/>
          </a:p>
        </p:txBody>
      </p:sp>
    </p:spTree>
    <p:extLst>
      <p:ext uri="{BB962C8B-B14F-4D97-AF65-F5344CB8AC3E}">
        <p14:creationId xmlns:p14="http://schemas.microsoft.com/office/powerpoint/2010/main" val="2169374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A60DA06-807C-DE40-8D76-BEB8642911BF}" type="slidenum">
              <a:rPr lang="en-GB" smtClean="0"/>
              <a:pPr>
                <a:defRPr/>
              </a:pPr>
              <a:t>‹N°›</a:t>
            </a:fld>
            <a:endParaRPr lang="en-GB"/>
          </a:p>
        </p:txBody>
      </p:sp>
    </p:spTree>
    <p:extLst>
      <p:ext uri="{BB962C8B-B14F-4D97-AF65-F5344CB8AC3E}">
        <p14:creationId xmlns:p14="http://schemas.microsoft.com/office/powerpoint/2010/main" val="3182085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AE8078B-867E-A645-8205-5A516CC6AAB2}" type="slidenum">
              <a:rPr lang="en-GB" smtClean="0"/>
              <a:pPr>
                <a:defRPr/>
              </a:pPr>
              <a:t>‹N°›</a:t>
            </a:fld>
            <a:endParaRPr lang="en-GB"/>
          </a:p>
        </p:txBody>
      </p:sp>
    </p:spTree>
    <p:extLst>
      <p:ext uri="{BB962C8B-B14F-4D97-AF65-F5344CB8AC3E}">
        <p14:creationId xmlns:p14="http://schemas.microsoft.com/office/powerpoint/2010/main" val="1501773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768096"/>
          </a:xfrm>
          <a:prstGeom prst="rect">
            <a:avLst/>
          </a:prstGeom>
          <a:solidFill>
            <a:srgbClr val="E4EEF8"/>
          </a:solid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33629" y="903910"/>
            <a:ext cx="8734806" cy="536521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8449056" y="0"/>
            <a:ext cx="694944" cy="768097"/>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fld id="{9CD0E250-A5DA-0841-BFF2-7FB9BFC0C249}" type="slidenum">
              <a:rPr lang="en-GB" smtClean="0"/>
              <a:pPr>
                <a:defRPr/>
              </a:pPr>
              <a:t>‹N°›</a:t>
            </a:fld>
            <a:endParaRPr lang="en-GB"/>
          </a:p>
        </p:txBody>
      </p:sp>
    </p:spTree>
    <p:extLst>
      <p:ext uri="{BB962C8B-B14F-4D97-AF65-F5344CB8AC3E}">
        <p14:creationId xmlns:p14="http://schemas.microsoft.com/office/powerpoint/2010/main" val="8309429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defTabSz="914400" rtl="0" eaLnBrk="1" latinLnBrk="0" hangingPunct="1">
        <a:lnSpc>
          <a:spcPct val="90000"/>
        </a:lnSpc>
        <a:spcBef>
          <a:spcPct val="0"/>
        </a:spcBef>
        <a:buNone/>
        <a:defRPr sz="3200" kern="1200">
          <a:solidFill>
            <a:schemeClr val="tx1"/>
          </a:solidFill>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ghi.epfl.ch/" TargetMode="Externa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EAB7B-F506-4A51-9C69-1EB5ECC4C945}"/>
              </a:ext>
            </a:extLst>
          </p:cNvPr>
          <p:cNvSpPr>
            <a:spLocks noGrp="1"/>
          </p:cNvSpPr>
          <p:nvPr>
            <p:ph type="title"/>
          </p:nvPr>
        </p:nvSpPr>
        <p:spPr>
          <a:xfrm>
            <a:off x="0" y="1559027"/>
            <a:ext cx="9144000" cy="2533077"/>
          </a:xfrm>
        </p:spPr>
        <p:txBody>
          <a:bodyPr>
            <a:normAutofit/>
          </a:bodyPr>
          <a:lstStyle/>
          <a:p>
            <a:r>
              <a:rPr lang="fr-CH" dirty="0"/>
              <a:t>4. Présentation des antigènes</a:t>
            </a:r>
            <a:br>
              <a:rPr lang="fr-CH" dirty="0"/>
            </a:br>
            <a:endParaRPr lang="fr-CH" dirty="0"/>
          </a:p>
        </p:txBody>
      </p:sp>
      <p:sp>
        <p:nvSpPr>
          <p:cNvPr id="3" name="Text Placeholder 2">
            <a:extLst>
              <a:ext uri="{FF2B5EF4-FFF2-40B4-BE49-F238E27FC236}">
                <a16:creationId xmlns:a16="http://schemas.microsoft.com/office/drawing/2014/main" id="{0DAF988E-B4CC-48DD-A483-1558B5006B7D}"/>
              </a:ext>
            </a:extLst>
          </p:cNvPr>
          <p:cNvSpPr>
            <a:spLocks noGrp="1"/>
          </p:cNvSpPr>
          <p:nvPr>
            <p:ph type="body" idx="1"/>
          </p:nvPr>
        </p:nvSpPr>
        <p:spPr>
          <a:xfrm>
            <a:off x="623888" y="4340352"/>
            <a:ext cx="7886700" cy="2389632"/>
          </a:xfrm>
        </p:spPr>
        <p:txBody>
          <a:bodyPr>
            <a:normAutofit/>
          </a:bodyPr>
          <a:lstStyle/>
          <a:p>
            <a:pPr marL="342900" indent="-342900" algn="ctr"/>
            <a:r>
              <a:rPr lang="fr-CH" sz="1800"/>
              <a:t>par Bruno Lemaitre, </a:t>
            </a:r>
          </a:p>
          <a:p>
            <a:pPr marL="342900" indent="-342900" algn="ctr"/>
            <a:r>
              <a:rPr lang="fr-CH" sz="1800"/>
              <a:t>Ecole Polytechnique Fédérale de Lausanne</a:t>
            </a:r>
          </a:p>
          <a:p>
            <a:pPr marL="342900" indent="-342900" algn="ctr"/>
            <a:r>
              <a:rPr lang="fr-CH" sz="1800">
                <a:solidFill>
                  <a:srgbClr val="000000"/>
                </a:solidFill>
              </a:rPr>
              <a:t>Web: </a:t>
            </a:r>
            <a:r>
              <a:rPr lang="fr-CH" sz="1800">
                <a:solidFill>
                  <a:srgbClr val="000000"/>
                </a:solidFill>
                <a:hlinkClick r:id="rId2"/>
              </a:rPr>
              <a:t>http://ghi.epfl.ch</a:t>
            </a:r>
            <a:r>
              <a:rPr lang="fr-CH" sz="1800">
                <a:solidFill>
                  <a:srgbClr val="000000"/>
                </a:solidFill>
              </a:rPr>
              <a:t> </a:t>
            </a:r>
          </a:p>
          <a:p>
            <a:endParaRPr lang="fr-CH"/>
          </a:p>
        </p:txBody>
      </p:sp>
      <p:pic>
        <p:nvPicPr>
          <p:cNvPr id="4" name="Picture 3">
            <a:extLst>
              <a:ext uri="{FF2B5EF4-FFF2-40B4-BE49-F238E27FC236}">
                <a16:creationId xmlns:a16="http://schemas.microsoft.com/office/drawing/2014/main" id="{0084D9D5-0A21-4742-994C-74AC61EE4B36}"/>
              </a:ext>
            </a:extLst>
          </p:cNvPr>
          <p:cNvPicPr>
            <a:picLocks noChangeAspect="1"/>
          </p:cNvPicPr>
          <p:nvPr/>
        </p:nvPicPr>
        <p:blipFill>
          <a:blip r:embed="rId3"/>
          <a:stretch>
            <a:fillRect/>
          </a:stretch>
        </p:blipFill>
        <p:spPr>
          <a:xfrm>
            <a:off x="7308304" y="116632"/>
            <a:ext cx="8855968" cy="1194147"/>
          </a:xfrm>
          <a:prstGeom prst="rect">
            <a:avLst/>
          </a:prstGeom>
        </p:spPr>
      </p:pic>
      <p:pic>
        <p:nvPicPr>
          <p:cNvPr id="5" name="Picture 4">
            <a:extLst>
              <a:ext uri="{FF2B5EF4-FFF2-40B4-BE49-F238E27FC236}">
                <a16:creationId xmlns:a16="http://schemas.microsoft.com/office/drawing/2014/main" id="{F738D2B3-3E9F-45E5-862F-8631BFDE40F2}"/>
              </a:ext>
            </a:extLst>
          </p:cNvPr>
          <p:cNvPicPr>
            <a:picLocks noChangeAspect="1"/>
          </p:cNvPicPr>
          <p:nvPr/>
        </p:nvPicPr>
        <p:blipFill>
          <a:blip r:embed="rId4"/>
          <a:stretch>
            <a:fillRect/>
          </a:stretch>
        </p:blipFill>
        <p:spPr>
          <a:xfrm>
            <a:off x="0" y="260648"/>
            <a:ext cx="2494071" cy="1196752"/>
          </a:xfrm>
          <a:prstGeom prst="rect">
            <a:avLst/>
          </a:prstGeom>
        </p:spPr>
      </p:pic>
    </p:spTree>
    <p:extLst>
      <p:ext uri="{BB962C8B-B14F-4D97-AF65-F5344CB8AC3E}">
        <p14:creationId xmlns:p14="http://schemas.microsoft.com/office/powerpoint/2010/main" val="3545070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sz="2844">
                <a:ea typeface="ＭＳ Ｐゴシック" pitchFamily="-108" charset="-128"/>
              </a:rPr>
              <a:t>Question</a:t>
            </a:r>
            <a:endParaRPr lang="fr-CH"/>
          </a:p>
        </p:txBody>
      </p:sp>
      <p:sp>
        <p:nvSpPr>
          <p:cNvPr id="3" name="Espace réservé du contenu 2"/>
          <p:cNvSpPr>
            <a:spLocks noGrp="1"/>
          </p:cNvSpPr>
          <p:nvPr>
            <p:ph idx="1"/>
          </p:nvPr>
        </p:nvSpPr>
        <p:spPr>
          <a:xfrm>
            <a:off x="204597" y="1628800"/>
            <a:ext cx="8734806" cy="3744416"/>
          </a:xfrm>
        </p:spPr>
        <p:txBody>
          <a:bodyPr/>
          <a:lstStyle/>
          <a:p>
            <a:r>
              <a:rPr lang="fr-CH" sz="2489" dirty="0">
                <a:ea typeface="ＭＳ Ｐゴシック" charset="0"/>
                <a:cs typeface="ＭＳ Ｐゴシック" charset="0"/>
              </a:rPr>
              <a:t>Comment les rares lymphocytes naïfs portant le récepteur adéquat rentrent-ils en contact avec leur antigène? </a:t>
            </a:r>
          </a:p>
          <a:p>
            <a:pPr marL="0" indent="0">
              <a:buNone/>
            </a:pPr>
            <a:endParaRPr lang="fr-CH" sz="2489" dirty="0">
              <a:ea typeface="ＭＳ Ｐゴシック" charset="0"/>
              <a:cs typeface="ＭＳ Ｐゴシック" charset="0"/>
            </a:endParaRPr>
          </a:p>
          <a:p>
            <a:pPr marL="0" indent="0">
              <a:buNone/>
            </a:pPr>
            <a:r>
              <a:rPr lang="fr-CH" sz="2489" dirty="0">
                <a:ea typeface="ＭＳ Ｐゴシック" charset="0"/>
                <a:cs typeface="ＭＳ Ｐゴシック" charset="0"/>
                <a:sym typeface="Wingdings" panose="05000000000000000000" pitchFamily="2" charset="2"/>
              </a:rPr>
              <a:t> </a:t>
            </a:r>
            <a:r>
              <a:rPr lang="fr-CH" sz="2489" dirty="0">
                <a:ea typeface="ＭＳ Ｐゴシック" charset="0"/>
                <a:cs typeface="ＭＳ Ｐゴシック" charset="0"/>
              </a:rPr>
              <a:t>Le système immunitaire a développé un système hautement spécialisé qui permet de capter et de présenter les antigènes aux lymphocytes.</a:t>
            </a:r>
          </a:p>
        </p:txBody>
      </p:sp>
    </p:spTree>
    <p:extLst>
      <p:ext uri="{BB962C8B-B14F-4D97-AF65-F5344CB8AC3E}">
        <p14:creationId xmlns:p14="http://schemas.microsoft.com/office/powerpoint/2010/main" val="502641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H" dirty="0"/>
              <a:t>Échantillonnage et présentation des antigènes: questions</a:t>
            </a:r>
          </a:p>
        </p:txBody>
      </p:sp>
      <p:sp>
        <p:nvSpPr>
          <p:cNvPr id="3" name="Espace réservé du contenu 2"/>
          <p:cNvSpPr>
            <a:spLocks noGrp="1"/>
          </p:cNvSpPr>
          <p:nvPr>
            <p:ph sz="half" idx="1"/>
          </p:nvPr>
        </p:nvSpPr>
        <p:spPr>
          <a:xfrm>
            <a:off x="628650" y="1825625"/>
            <a:ext cx="3870198" cy="4351338"/>
          </a:xfrm>
        </p:spPr>
        <p:txBody>
          <a:bodyPr>
            <a:normAutofit/>
          </a:bodyPr>
          <a:lstStyle/>
          <a:p>
            <a:r>
              <a:rPr lang="fr-CH" sz="2000" dirty="0"/>
              <a:t>Comment les antigènes sont-ils échantillonnés après avoir accédé à l’organisme hôte? </a:t>
            </a:r>
          </a:p>
          <a:p>
            <a:r>
              <a:rPr lang="fr-CH" sz="2000" dirty="0"/>
              <a:t>Comment les lymphocytes B et T reconnaissent-ils les antigènes?</a:t>
            </a:r>
          </a:p>
          <a:p>
            <a:r>
              <a:rPr lang="fr-CH" sz="2000" dirty="0"/>
              <a:t>Comment les antigènes sont-ils présentés à la surface cellulaire des </a:t>
            </a:r>
            <a:r>
              <a:rPr lang="fr-CH" sz="2000" dirty="0" err="1"/>
              <a:t>APCs</a:t>
            </a:r>
            <a:r>
              <a:rPr lang="fr-CH" sz="2000" dirty="0"/>
              <a:t> pour leur reconnaissance par les cellules T?</a:t>
            </a:r>
          </a:p>
          <a:p>
            <a:r>
              <a:rPr lang="fr-CH" sz="2000" dirty="0"/>
              <a:t>Quel est le rôle des molécules MHC dans la présentation de l’antigène?</a:t>
            </a:r>
          </a:p>
        </p:txBody>
      </p:sp>
      <p:pic>
        <p:nvPicPr>
          <p:cNvPr id="6" name="3768_MOVIE.mp4">
            <a:hlinkClick r:id="" action="ppaction://media"/>
          </p:cNvPr>
          <p:cNvPicPr>
            <a:picLocks noGrp="1" noChangeAspect="1"/>
          </p:cNvPicPr>
          <p:nvPr>
            <p:ph sz="half" idx="2"/>
            <a:videoFile r:link="rId2"/>
            <p:extLst>
              <p:ext uri="{DAA4B4D4-6D71-4841-9C94-3DE7FCFB9230}">
                <p14:media xmlns:p14="http://schemas.microsoft.com/office/powerpoint/2010/main" r:embed="rId1"/>
              </p:ext>
            </p:extLst>
          </p:nvPr>
        </p:nvPicPr>
        <p:blipFill>
          <a:blip r:embed="rId4"/>
          <a:stretch>
            <a:fillRect/>
          </a:stretch>
        </p:blipFill>
        <p:spPr>
          <a:xfrm>
            <a:off x="4643438" y="2328863"/>
            <a:ext cx="3886200" cy="2914650"/>
          </a:xfrm>
        </p:spPr>
      </p:pic>
    </p:spTree>
    <p:extLst>
      <p:ext uri="{BB962C8B-B14F-4D97-AF65-F5344CB8AC3E}">
        <p14:creationId xmlns:p14="http://schemas.microsoft.com/office/powerpoint/2010/main" val="5776846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912" y="451104"/>
            <a:ext cx="2949178" cy="1600200"/>
          </a:xfrm>
        </p:spPr>
        <p:txBody>
          <a:bodyPr>
            <a:normAutofit/>
          </a:bodyPr>
          <a:lstStyle/>
          <a:p>
            <a:r>
              <a:rPr lang="fr-CH"/>
              <a:t>Sommaire</a:t>
            </a:r>
          </a:p>
        </p:txBody>
      </p:sp>
      <p:sp>
        <p:nvSpPr>
          <p:cNvPr id="3" name="Content Placeholder 2"/>
          <p:cNvSpPr>
            <a:spLocks noGrp="1"/>
          </p:cNvSpPr>
          <p:nvPr>
            <p:ph idx="1"/>
          </p:nvPr>
        </p:nvSpPr>
        <p:spPr>
          <a:xfrm>
            <a:off x="1278302" y="2487042"/>
            <a:ext cx="7536514" cy="3750269"/>
          </a:xfrm>
        </p:spPr>
        <p:txBody>
          <a:bodyPr>
            <a:noAutofit/>
          </a:bodyPr>
          <a:lstStyle/>
          <a:p>
            <a:pPr marL="0" indent="0">
              <a:buNone/>
            </a:pPr>
            <a:r>
              <a:rPr lang="fr-CH" sz="2400" dirty="0"/>
              <a:t>4.1.	Échantillonnage des antigènes</a:t>
            </a:r>
          </a:p>
          <a:p>
            <a:pPr marL="0" indent="0">
              <a:buNone/>
            </a:pPr>
            <a:r>
              <a:rPr lang="fr-CH" sz="2400" dirty="0"/>
              <a:t>4.2.	Cellules dendritiques (</a:t>
            </a:r>
            <a:r>
              <a:rPr lang="fr-CH" sz="2400" dirty="0" err="1"/>
              <a:t>DCs</a:t>
            </a:r>
            <a:r>
              <a:rPr lang="fr-CH" sz="2400" dirty="0"/>
              <a:t>)</a:t>
            </a:r>
          </a:p>
          <a:p>
            <a:pPr marL="0" indent="0">
              <a:buNone/>
            </a:pPr>
            <a:r>
              <a:rPr lang="fr-CH" sz="2400" dirty="0"/>
              <a:t>4.3.	Reconnaissance d’antigène</a:t>
            </a:r>
          </a:p>
          <a:p>
            <a:pPr marL="914400" lvl="2" indent="0">
              <a:buNone/>
            </a:pPr>
            <a:r>
              <a:rPr lang="fr-CH" dirty="0"/>
              <a:t>	</a:t>
            </a:r>
            <a:r>
              <a:rPr lang="fr-CH" sz="1800" dirty="0"/>
              <a:t>4.3.1.	Reconnaissance d’antigène par les cellules B</a:t>
            </a:r>
          </a:p>
          <a:p>
            <a:pPr marL="914400" lvl="2" indent="0">
              <a:buNone/>
            </a:pPr>
            <a:r>
              <a:rPr lang="fr-CH" sz="1800" dirty="0"/>
              <a:t>	4.3.2.	Reconnaissance d’antigène par les cellules T</a:t>
            </a:r>
          </a:p>
          <a:p>
            <a:pPr marL="0" indent="0">
              <a:buNone/>
            </a:pPr>
            <a:r>
              <a:rPr lang="fr-CH" sz="2400" dirty="0"/>
              <a:t>4.4.	Présentation d’antigène</a:t>
            </a:r>
          </a:p>
          <a:p>
            <a:pPr marL="1828800" lvl="4" indent="0">
              <a:buNone/>
            </a:pPr>
            <a:r>
              <a:rPr lang="fr-CH" sz="1800" dirty="0"/>
              <a:t>4.4.1.	La molécule MHC</a:t>
            </a:r>
          </a:p>
          <a:p>
            <a:pPr marL="914400" lvl="2" indent="0">
              <a:buNone/>
            </a:pPr>
            <a:r>
              <a:rPr lang="fr-CH" sz="1800" dirty="0"/>
              <a:t>	4.4.2.	Le complexe génétique MHC</a:t>
            </a:r>
          </a:p>
          <a:p>
            <a:pPr marL="914400" lvl="2" indent="0">
              <a:buNone/>
            </a:pPr>
            <a:r>
              <a:rPr lang="fr-CH" sz="1800" dirty="0"/>
              <a:t>	4.4.3.	Présentation des antigènes par les cellules</a:t>
            </a:r>
          </a:p>
          <a:p>
            <a:pPr marL="0" indent="0">
              <a:buNone/>
            </a:pPr>
            <a:endParaRPr lang="fr-CH" sz="2400" dirty="0"/>
          </a:p>
        </p:txBody>
      </p:sp>
    </p:spTree>
    <p:extLst>
      <p:ext uri="{BB962C8B-B14F-4D97-AF65-F5344CB8AC3E}">
        <p14:creationId xmlns:p14="http://schemas.microsoft.com/office/powerpoint/2010/main" val="3164284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Échantillonnage d’antigènes</a:t>
            </a:r>
          </a:p>
        </p:txBody>
      </p:sp>
      <p:sp>
        <p:nvSpPr>
          <p:cNvPr id="3" name="Espace réservé du contenu 2"/>
          <p:cNvSpPr>
            <a:spLocks noGrp="1"/>
          </p:cNvSpPr>
          <p:nvPr>
            <p:ph sz="half" idx="1"/>
          </p:nvPr>
        </p:nvSpPr>
        <p:spPr>
          <a:xfrm>
            <a:off x="107504" y="977435"/>
            <a:ext cx="4432524" cy="4351338"/>
          </a:xfrm>
        </p:spPr>
        <p:txBody>
          <a:bodyPr>
            <a:noAutofit/>
          </a:bodyPr>
          <a:lstStyle/>
          <a:p>
            <a:pPr marL="0" indent="0">
              <a:lnSpc>
                <a:spcPct val="100000"/>
              </a:lnSpc>
              <a:spcBef>
                <a:spcPts val="0"/>
              </a:spcBef>
              <a:buNone/>
            </a:pPr>
            <a:r>
              <a:rPr lang="fr-CH" sz="1600" b="1" dirty="0"/>
              <a:t>Sites d’échantillonnage des antigènes</a:t>
            </a:r>
          </a:p>
          <a:p>
            <a:pPr>
              <a:lnSpc>
                <a:spcPct val="100000"/>
              </a:lnSpc>
              <a:spcBef>
                <a:spcPts val="0"/>
              </a:spcBef>
            </a:pPr>
            <a:r>
              <a:rPr lang="fr-CH" sz="1600" dirty="0"/>
              <a:t>Etant donné que les antigènes étrangers peuvent accéder dans l’organisme hôte à différents endroits, les cellules échantillonnant l’antigène doivent être positionnées de façon stratégique afin de couvrir tous les sites possibles d’entrée:  </a:t>
            </a:r>
          </a:p>
          <a:p>
            <a:pPr lvl="1">
              <a:lnSpc>
                <a:spcPct val="100000"/>
              </a:lnSpc>
              <a:spcBef>
                <a:spcPts val="0"/>
              </a:spcBef>
              <a:buFont typeface="Courier New" panose="02070309020205020404" pitchFamily="49" charset="0"/>
              <a:buChar char="o"/>
            </a:pPr>
            <a:r>
              <a:rPr lang="fr-CH" sz="1400" dirty="0"/>
              <a:t>peau</a:t>
            </a:r>
          </a:p>
          <a:p>
            <a:pPr lvl="1">
              <a:lnSpc>
                <a:spcPct val="100000"/>
              </a:lnSpc>
              <a:spcBef>
                <a:spcPts val="0"/>
              </a:spcBef>
              <a:buFont typeface="Courier New" panose="02070309020205020404" pitchFamily="49" charset="0"/>
              <a:buChar char="o"/>
            </a:pPr>
            <a:r>
              <a:rPr lang="fr-CH" sz="1400" dirty="0"/>
              <a:t>surfaces muqueuses</a:t>
            </a:r>
          </a:p>
          <a:p>
            <a:pPr lvl="1">
              <a:lnSpc>
                <a:spcPct val="100000"/>
              </a:lnSpc>
              <a:spcBef>
                <a:spcPts val="0"/>
              </a:spcBef>
              <a:buFont typeface="Courier New" panose="02070309020205020404" pitchFamily="49" charset="0"/>
              <a:buChar char="o"/>
            </a:pPr>
            <a:r>
              <a:rPr lang="fr-CH" sz="1400" dirty="0"/>
              <a:t>ganglions lymphatiques, pour les antigènes ayant échappé à l’échantillonnage dans la peau ou dans les muqueuses et accédé à la lymphe</a:t>
            </a:r>
          </a:p>
          <a:p>
            <a:pPr lvl="1">
              <a:lnSpc>
                <a:spcPct val="100000"/>
              </a:lnSpc>
              <a:spcBef>
                <a:spcPts val="0"/>
              </a:spcBef>
              <a:buFont typeface="Courier New" panose="02070309020205020404" pitchFamily="49" charset="0"/>
              <a:buChar char="o"/>
            </a:pPr>
            <a:r>
              <a:rPr lang="fr-CH" sz="1400" dirty="0"/>
              <a:t>rate, pour les antigènes ayant accédé à la circulation sanguine, p. ex. suite à une </a:t>
            </a:r>
            <a:r>
              <a:rPr lang="fr-CH" sz="1400" dirty="0" err="1"/>
              <a:t>piq</a:t>
            </a:r>
            <a:r>
              <a:rPr lang="fr-FR" sz="1400" dirty="0" err="1"/>
              <a:t>û</a:t>
            </a:r>
            <a:r>
              <a:rPr lang="fr-CH" sz="1400" dirty="0" err="1"/>
              <a:t>re</a:t>
            </a:r>
            <a:r>
              <a:rPr lang="fr-CH" sz="1400" dirty="0"/>
              <a:t> d’insecte</a:t>
            </a:r>
            <a:endParaRPr lang="fr-CH" sz="1600" b="1" dirty="0"/>
          </a:p>
          <a:p>
            <a:pPr marL="0" indent="0">
              <a:lnSpc>
                <a:spcPct val="100000"/>
              </a:lnSpc>
              <a:spcBef>
                <a:spcPts val="0"/>
              </a:spcBef>
              <a:buNone/>
            </a:pPr>
            <a:r>
              <a:rPr lang="fr-CH" sz="1600" b="1" dirty="0"/>
              <a:t>Cellules échantillonnant les antigènes</a:t>
            </a:r>
          </a:p>
          <a:p>
            <a:pPr>
              <a:lnSpc>
                <a:spcPct val="100000"/>
              </a:lnSpc>
              <a:spcBef>
                <a:spcPts val="0"/>
              </a:spcBef>
            </a:pPr>
            <a:r>
              <a:rPr lang="fr-CH" sz="1600" dirty="0"/>
              <a:t>Résidentes:</a:t>
            </a:r>
          </a:p>
          <a:p>
            <a:pPr lvl="1">
              <a:lnSpc>
                <a:spcPct val="100000"/>
              </a:lnSpc>
              <a:spcBef>
                <a:spcPts val="0"/>
              </a:spcBef>
              <a:buFont typeface="Courier New" panose="02070309020205020404" pitchFamily="49" charset="0"/>
              <a:buChar char="o"/>
            </a:pPr>
            <a:r>
              <a:rPr lang="fr-CH" sz="1400" dirty="0"/>
              <a:t>Captent l’antigène et le transmettent, intact, aux cellules présentatrices d’antigène (</a:t>
            </a:r>
            <a:r>
              <a:rPr lang="fr-CH" sz="1400" dirty="0" err="1"/>
              <a:t>APCs</a:t>
            </a:r>
            <a:r>
              <a:rPr lang="fr-CH" sz="1400" dirty="0"/>
              <a:t>) sous-jacentes (p.ex. cellules M épithéliales concentrées dans le MALT</a:t>
            </a:r>
          </a:p>
          <a:p>
            <a:pPr>
              <a:lnSpc>
                <a:spcPct val="100000"/>
              </a:lnSpc>
              <a:spcBef>
                <a:spcPts val="0"/>
              </a:spcBef>
            </a:pPr>
            <a:r>
              <a:rPr lang="fr-CH" sz="1600" dirty="0"/>
              <a:t>Migratoires, d’origine hématopoïétique (</a:t>
            </a:r>
            <a:r>
              <a:rPr lang="fr-CH" sz="1600" dirty="0" err="1"/>
              <a:t>DCs</a:t>
            </a:r>
            <a:r>
              <a:rPr lang="fr-CH" sz="1600" dirty="0"/>
              <a:t>)</a:t>
            </a:r>
          </a:p>
          <a:p>
            <a:pPr lvl="1">
              <a:lnSpc>
                <a:spcPct val="100000"/>
              </a:lnSpc>
              <a:spcBef>
                <a:spcPts val="0"/>
              </a:spcBef>
              <a:buFont typeface="Courier New" panose="02070309020205020404" pitchFamily="49" charset="0"/>
              <a:buChar char="o"/>
            </a:pPr>
            <a:r>
              <a:rPr lang="fr-CH" sz="1400" dirty="0"/>
              <a:t>Captent l’antigène et le transportent vers les organes lymphoïdes éloignés</a:t>
            </a:r>
          </a:p>
        </p:txBody>
      </p:sp>
      <p:pic>
        <p:nvPicPr>
          <p:cNvPr id="6" name="Picture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991" t="2715" r="792" b="4751"/>
          <a:stretch/>
        </p:blipFill>
        <p:spPr>
          <a:xfrm>
            <a:off x="4540028" y="1521373"/>
            <a:ext cx="4477407" cy="3263462"/>
          </a:xfrm>
          <a:ln>
            <a:noFill/>
          </a:ln>
        </p:spPr>
      </p:pic>
    </p:spTree>
    <p:extLst>
      <p:ext uri="{BB962C8B-B14F-4D97-AF65-F5344CB8AC3E}">
        <p14:creationId xmlns:p14="http://schemas.microsoft.com/office/powerpoint/2010/main" val="2384760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Cellules dendritiques (</a:t>
            </a:r>
            <a:r>
              <a:rPr lang="fr-CH" dirty="0" err="1"/>
              <a:t>DCs</a:t>
            </a:r>
            <a:r>
              <a:rPr lang="fr-CH" dirty="0"/>
              <a:t>)</a:t>
            </a:r>
          </a:p>
        </p:txBody>
      </p:sp>
      <p:sp>
        <p:nvSpPr>
          <p:cNvPr id="3" name="Espace réservé du contenu 2"/>
          <p:cNvSpPr>
            <a:spLocks noGrp="1"/>
          </p:cNvSpPr>
          <p:nvPr>
            <p:ph idx="1"/>
          </p:nvPr>
        </p:nvSpPr>
        <p:spPr>
          <a:xfrm>
            <a:off x="233627" y="836712"/>
            <a:ext cx="9162907" cy="5365216"/>
          </a:xfrm>
        </p:spPr>
        <p:txBody>
          <a:bodyPr>
            <a:normAutofit/>
          </a:bodyPr>
          <a:lstStyle/>
          <a:p>
            <a:r>
              <a:rPr lang="fr-CH" sz="1600" dirty="0"/>
              <a:t>Population hétérogène, comprenant les </a:t>
            </a:r>
            <a:r>
              <a:rPr lang="fr-CH" sz="1600" dirty="0" err="1"/>
              <a:t>DCs</a:t>
            </a:r>
            <a:r>
              <a:rPr lang="fr-CH" sz="1600" dirty="0"/>
              <a:t> lymphoïdes et </a:t>
            </a:r>
            <a:r>
              <a:rPr lang="fr-CH" sz="1600" dirty="0" err="1"/>
              <a:t>plasmacytoïdes</a:t>
            </a:r>
            <a:endParaRPr lang="fr-CH" sz="1600" dirty="0"/>
          </a:p>
          <a:p>
            <a:r>
              <a:rPr lang="fr-CH" sz="1600" dirty="0"/>
              <a:t>Acteurs majeurs de l’induction de l’immunité adaptative: intègrent les signaux de danger et d’antigène </a:t>
            </a:r>
          </a:p>
          <a:p>
            <a:r>
              <a:rPr lang="fr-CH" sz="1600" dirty="0"/>
              <a:t>Cellules phagocytaires capables de migrer depuis les tissus aux ganglions lymphatiques drainants et d’y acheminer leur charge d’antigène</a:t>
            </a:r>
          </a:p>
          <a:p>
            <a:r>
              <a:rPr lang="fr-CH" sz="1600" dirty="0"/>
              <a:t>Stimulent les cellules T dans les ganglions lymphatiques</a:t>
            </a:r>
          </a:p>
          <a:p>
            <a:endParaRPr lang="fr-CH" sz="1600" dirty="0"/>
          </a:p>
          <a:p>
            <a:endParaRPr lang="fr-CH" sz="1600" dirty="0"/>
          </a:p>
        </p:txBody>
      </p:sp>
      <p:pic>
        <p:nvPicPr>
          <p:cNvPr id="6" name="Image 2" descr="mooc4_dia41.jpg"/>
          <p:cNvPicPr>
            <a:picLocks noGrp="1" noChangeAspect="1"/>
          </p:cNvPicPr>
          <p:nvPr>
            <p:ph sz="half" idx="4294967295"/>
          </p:nvPr>
        </p:nvPicPr>
        <p:blipFill rotWithShape="1">
          <a:blip r:embed="rId2">
            <a:extLst>
              <a:ext uri="{28A0092B-C50C-407E-A947-70E740481C1C}">
                <a14:useLocalDpi xmlns:a14="http://schemas.microsoft.com/office/drawing/2010/main" val="0"/>
              </a:ext>
            </a:extLst>
          </a:blip>
          <a:srcRect b="5844"/>
          <a:stretch/>
        </p:blipFill>
        <p:spPr>
          <a:xfrm>
            <a:off x="3454400" y="2349500"/>
            <a:ext cx="5689600" cy="4286250"/>
          </a:xfrm>
        </p:spPr>
      </p:pic>
      <p:sp>
        <p:nvSpPr>
          <p:cNvPr id="4" name="ZoneTexte 3">
            <a:extLst>
              <a:ext uri="{FF2B5EF4-FFF2-40B4-BE49-F238E27FC236}">
                <a16:creationId xmlns:a16="http://schemas.microsoft.com/office/drawing/2014/main" id="{5A41C851-FEF5-8044-852A-DF21C574BEBC}"/>
              </a:ext>
            </a:extLst>
          </p:cNvPr>
          <p:cNvSpPr txBox="1"/>
          <p:nvPr/>
        </p:nvSpPr>
        <p:spPr>
          <a:xfrm>
            <a:off x="6444208" y="2708920"/>
            <a:ext cx="364202" cy="523220"/>
          </a:xfrm>
          <a:prstGeom prst="rect">
            <a:avLst/>
          </a:prstGeom>
          <a:noFill/>
        </p:spPr>
        <p:txBody>
          <a:bodyPr wrap="none" rtlCol="0">
            <a:spAutoFit/>
          </a:bodyPr>
          <a:lstStyle/>
          <a:p>
            <a:r>
              <a:rPr lang="fr-FR" sz="2800" dirty="0"/>
              <a:t>*</a:t>
            </a:r>
          </a:p>
        </p:txBody>
      </p:sp>
    </p:spTree>
    <p:extLst>
      <p:ext uri="{BB962C8B-B14F-4D97-AF65-F5344CB8AC3E}">
        <p14:creationId xmlns:p14="http://schemas.microsoft.com/office/powerpoint/2010/main" val="2882789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CH" sz="2400" dirty="0"/>
              <a:t>La peau abrite deux types de cellules échantillonnant les antigènes</a:t>
            </a:r>
          </a:p>
        </p:txBody>
      </p:sp>
      <p:sp>
        <p:nvSpPr>
          <p:cNvPr id="4" name="Espace réservé du contenu 3"/>
          <p:cNvSpPr>
            <a:spLocks noGrp="1"/>
          </p:cNvSpPr>
          <p:nvPr>
            <p:ph sz="half" idx="1"/>
          </p:nvPr>
        </p:nvSpPr>
        <p:spPr>
          <a:xfrm>
            <a:off x="467543" y="877862"/>
            <a:ext cx="4321655" cy="4351338"/>
          </a:xfrm>
        </p:spPr>
        <p:txBody>
          <a:bodyPr/>
          <a:lstStyle/>
          <a:p>
            <a:pPr marL="457200" lvl="1" indent="0">
              <a:buNone/>
            </a:pPr>
            <a:r>
              <a:rPr lang="fr-CH" b="1" dirty="0"/>
              <a:t>Cellules de Langerhans</a:t>
            </a:r>
          </a:p>
          <a:p>
            <a:pPr lvl="1"/>
            <a:r>
              <a:rPr lang="fr-CH" dirty="0"/>
              <a:t>Possèdent des </a:t>
            </a:r>
            <a:r>
              <a:rPr lang="fr-CH" i="1" dirty="0"/>
              <a:t>granules de </a:t>
            </a:r>
            <a:r>
              <a:rPr lang="fr-CH" i="1" dirty="0" err="1"/>
              <a:t>Birbeck</a:t>
            </a:r>
            <a:r>
              <a:rPr lang="fr-CH" dirty="0"/>
              <a:t> typiques, remplis de </a:t>
            </a:r>
            <a:r>
              <a:rPr lang="fr-CH" dirty="0" err="1"/>
              <a:t>Langerines</a:t>
            </a:r>
            <a:r>
              <a:rPr lang="fr-CH" dirty="0"/>
              <a:t>. </a:t>
            </a:r>
          </a:p>
          <a:p>
            <a:pPr lvl="1"/>
            <a:r>
              <a:rPr lang="fr-CH" dirty="0"/>
              <a:t>Captent des antigènes (ainsi que les cellules apoptotiques de la peau) et migrent vers les ganglions lymphatiques régionaux</a:t>
            </a:r>
          </a:p>
          <a:p>
            <a:pPr lvl="1"/>
            <a:r>
              <a:rPr lang="fr-CH" dirty="0"/>
              <a:t>Résident dans l’</a:t>
            </a:r>
            <a:r>
              <a:rPr lang="fr-CH" b="1" dirty="0"/>
              <a:t>épiderme</a:t>
            </a:r>
          </a:p>
        </p:txBody>
      </p:sp>
      <p:sp>
        <p:nvSpPr>
          <p:cNvPr id="6" name="Espace réservé du contenu 5"/>
          <p:cNvSpPr>
            <a:spLocks noGrp="1"/>
          </p:cNvSpPr>
          <p:nvPr>
            <p:ph sz="half" idx="2"/>
          </p:nvPr>
        </p:nvSpPr>
        <p:spPr>
          <a:xfrm>
            <a:off x="4468044" y="908720"/>
            <a:ext cx="4352428" cy="4351338"/>
          </a:xfrm>
        </p:spPr>
        <p:txBody>
          <a:bodyPr/>
          <a:lstStyle/>
          <a:p>
            <a:pPr marL="457200" lvl="1" indent="0">
              <a:buNone/>
            </a:pPr>
            <a:r>
              <a:rPr lang="fr-CH" b="1" dirty="0"/>
              <a:t>Cellules dendritiques dermiques</a:t>
            </a:r>
          </a:p>
          <a:p>
            <a:pPr lvl="1"/>
            <a:r>
              <a:rPr lang="fr-CH" dirty="0"/>
              <a:t>Dépourvus de granules de </a:t>
            </a:r>
            <a:r>
              <a:rPr lang="fr-CH" dirty="0" err="1"/>
              <a:t>Birbeck</a:t>
            </a:r>
            <a:r>
              <a:rPr lang="fr-CH" dirty="0"/>
              <a:t> et de </a:t>
            </a:r>
            <a:r>
              <a:rPr lang="fr-CH" dirty="0" err="1"/>
              <a:t>Langerine</a:t>
            </a:r>
            <a:endParaRPr lang="fr-CH" dirty="0"/>
          </a:p>
          <a:p>
            <a:pPr lvl="1"/>
            <a:endParaRPr lang="fr-CH" dirty="0"/>
          </a:p>
          <a:p>
            <a:pPr lvl="1"/>
            <a:r>
              <a:rPr lang="fr-CH" dirty="0"/>
              <a:t>Résident dans le </a:t>
            </a:r>
            <a:r>
              <a:rPr lang="fr-CH" b="1" dirty="0"/>
              <a:t>derme</a:t>
            </a:r>
            <a:r>
              <a:rPr lang="fr-CH" dirty="0"/>
              <a:t> (mais dérivés de la moelle osseuse)</a:t>
            </a:r>
          </a:p>
        </p:txBody>
      </p:sp>
      <p:pic>
        <p:nvPicPr>
          <p:cNvPr id="9" name="Image 8"/>
          <p:cNvPicPr>
            <a:picLocks noChangeAspect="1"/>
          </p:cNvPicPr>
          <p:nvPr/>
        </p:nvPicPr>
        <p:blipFill>
          <a:blip r:embed="rId2"/>
          <a:stretch>
            <a:fillRect/>
          </a:stretch>
        </p:blipFill>
        <p:spPr>
          <a:xfrm>
            <a:off x="949504" y="3861047"/>
            <a:ext cx="3427704" cy="2208127"/>
          </a:xfrm>
          <a:prstGeom prst="rect">
            <a:avLst/>
          </a:prstGeom>
        </p:spPr>
      </p:pic>
      <p:pic>
        <p:nvPicPr>
          <p:cNvPr id="10" name="Image 9"/>
          <p:cNvPicPr>
            <a:picLocks noChangeAspect="1"/>
          </p:cNvPicPr>
          <p:nvPr/>
        </p:nvPicPr>
        <p:blipFill>
          <a:blip r:embed="rId3"/>
          <a:stretch>
            <a:fillRect/>
          </a:stretch>
        </p:blipFill>
        <p:spPr>
          <a:xfrm>
            <a:off x="4861972" y="3861048"/>
            <a:ext cx="3419499" cy="2208127"/>
          </a:xfrm>
          <a:prstGeom prst="rect">
            <a:avLst/>
          </a:prstGeom>
        </p:spPr>
      </p:pic>
    </p:spTree>
    <p:extLst>
      <p:ext uri="{BB962C8B-B14F-4D97-AF65-F5344CB8AC3E}">
        <p14:creationId xmlns:p14="http://schemas.microsoft.com/office/powerpoint/2010/main" val="4246665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CH" dirty="0"/>
              <a:t>Cellules dendritiques immatures</a:t>
            </a:r>
          </a:p>
        </p:txBody>
      </p:sp>
      <p:sp>
        <p:nvSpPr>
          <p:cNvPr id="3" name="Espace réservé du contenu 2"/>
          <p:cNvSpPr>
            <a:spLocks noGrp="1"/>
          </p:cNvSpPr>
          <p:nvPr>
            <p:ph sz="half" idx="1"/>
          </p:nvPr>
        </p:nvSpPr>
        <p:spPr>
          <a:xfrm>
            <a:off x="251520" y="980728"/>
            <a:ext cx="5544616" cy="4351338"/>
          </a:xfrm>
        </p:spPr>
        <p:txBody>
          <a:bodyPr>
            <a:noAutofit/>
          </a:bodyPr>
          <a:lstStyle/>
          <a:p>
            <a:pPr marL="0" indent="0">
              <a:spcBef>
                <a:spcPts val="600"/>
              </a:spcBef>
              <a:buNone/>
            </a:pPr>
            <a:r>
              <a:rPr lang="fr-CH" sz="1800" b="1" dirty="0" err="1"/>
              <a:t>DCs</a:t>
            </a:r>
            <a:r>
              <a:rPr lang="fr-CH" sz="1800" b="1" dirty="0"/>
              <a:t> immatures </a:t>
            </a:r>
          </a:p>
          <a:p>
            <a:pPr>
              <a:spcBef>
                <a:spcPts val="600"/>
              </a:spcBef>
            </a:pPr>
            <a:r>
              <a:rPr lang="fr-CH" sz="1800" dirty="0"/>
              <a:t>Présentes dans tout tissu exposé aux antigènes </a:t>
            </a:r>
          </a:p>
          <a:p>
            <a:pPr>
              <a:spcBef>
                <a:spcPts val="600"/>
              </a:spcBef>
            </a:pPr>
            <a:r>
              <a:rPr lang="fr-CH" sz="1800" dirty="0"/>
              <a:t>Capacité élevée pour la captation d’antigène mais capacité limitée pour la présentation d’antigène</a:t>
            </a:r>
          </a:p>
          <a:p>
            <a:pPr>
              <a:spcBef>
                <a:spcPts val="600"/>
              </a:spcBef>
            </a:pPr>
            <a:r>
              <a:rPr lang="fr-CH" sz="1800" dirty="0"/>
              <a:t>Expriment un nombre élevé de </a:t>
            </a:r>
            <a:r>
              <a:rPr lang="fr-CH" sz="1800" b="1" dirty="0"/>
              <a:t>récepteurs: </a:t>
            </a:r>
          </a:p>
          <a:p>
            <a:pPr lvl="1">
              <a:spcBef>
                <a:spcPts val="600"/>
              </a:spcBef>
            </a:pPr>
            <a:r>
              <a:rPr lang="fr-CH" sz="1600" dirty="0">
                <a:solidFill>
                  <a:srgbClr val="C00000"/>
                </a:solidFill>
              </a:rPr>
              <a:t>Récepteurs des chimiokines </a:t>
            </a:r>
            <a:r>
              <a:rPr lang="fr-CH" sz="1600" dirty="0"/>
              <a:t>(CCR1, CCR2, CCR5, CCR6)*</a:t>
            </a:r>
          </a:p>
          <a:p>
            <a:pPr lvl="1">
              <a:spcBef>
                <a:spcPts val="600"/>
              </a:spcBef>
            </a:pPr>
            <a:r>
              <a:rPr lang="fr-CH" sz="1600" dirty="0">
                <a:solidFill>
                  <a:srgbClr val="C00000"/>
                </a:solidFill>
              </a:rPr>
              <a:t>Récepteurs endocytaires </a:t>
            </a:r>
            <a:r>
              <a:rPr lang="fr-CH" sz="1600" dirty="0"/>
              <a:t>permettant de capter les antigènes</a:t>
            </a:r>
          </a:p>
          <a:p>
            <a:pPr lvl="2">
              <a:spcBef>
                <a:spcPts val="600"/>
              </a:spcBef>
              <a:buFont typeface="Courier New" panose="02070309020205020404" pitchFamily="49" charset="0"/>
              <a:buChar char="o"/>
            </a:pPr>
            <a:r>
              <a:rPr lang="fr-CH" sz="1600" dirty="0"/>
              <a:t>Récepteurs phagocytaires </a:t>
            </a:r>
            <a:r>
              <a:rPr lang="fr-CH" dirty="0"/>
              <a:t>directs</a:t>
            </a:r>
            <a:r>
              <a:rPr lang="fr-CH" sz="1600" dirty="0"/>
              <a:t> (p.ex. DC-SIGN, récepteur au mannose) spécifiques de dérivés microbiens </a:t>
            </a:r>
          </a:p>
          <a:p>
            <a:pPr lvl="2">
              <a:spcBef>
                <a:spcPts val="600"/>
              </a:spcBef>
              <a:buFont typeface="Courier New" panose="02070309020205020404" pitchFamily="49" charset="0"/>
              <a:buChar char="o"/>
            </a:pPr>
            <a:r>
              <a:rPr lang="fr-CH" sz="1600" dirty="0"/>
              <a:t>Récepteurs phagocytaire d’éléments </a:t>
            </a:r>
            <a:r>
              <a:rPr lang="fr-CH" sz="1600" dirty="0" err="1"/>
              <a:t>opsonisés</a:t>
            </a:r>
            <a:r>
              <a:rPr lang="fr-CH" sz="1600" dirty="0"/>
              <a:t> (récepteurs </a:t>
            </a:r>
            <a:r>
              <a:rPr lang="fr-CH" sz="1600" dirty="0" err="1"/>
              <a:t>Fc</a:t>
            </a:r>
            <a:r>
              <a:rPr lang="fr-CH" sz="1600" dirty="0"/>
              <a:t> &amp; du complément)</a:t>
            </a:r>
          </a:p>
          <a:p>
            <a:pPr lvl="2">
              <a:spcBef>
                <a:spcPts val="600"/>
              </a:spcBef>
              <a:buFont typeface="Courier New" panose="02070309020205020404" pitchFamily="49" charset="0"/>
              <a:buChar char="o"/>
            </a:pPr>
            <a:r>
              <a:rPr lang="fr-CH" sz="1600" dirty="0"/>
              <a:t>Récepteurs des intégrines, impliqués dans la captation des corps apoptotiques</a:t>
            </a:r>
          </a:p>
          <a:p>
            <a:pPr lvl="1">
              <a:spcBef>
                <a:spcPts val="600"/>
              </a:spcBef>
            </a:pPr>
            <a:r>
              <a:rPr lang="fr-CH" sz="1600" dirty="0">
                <a:solidFill>
                  <a:srgbClr val="C00000"/>
                </a:solidFill>
              </a:rPr>
              <a:t>Récepteurs de détection </a:t>
            </a:r>
            <a:r>
              <a:rPr lang="fr-CH" sz="1600" dirty="0"/>
              <a:t>permettant d’intégrer les informations sur l’antigène</a:t>
            </a:r>
          </a:p>
          <a:p>
            <a:pPr lvl="2">
              <a:spcBef>
                <a:spcPts val="600"/>
              </a:spcBef>
            </a:pPr>
            <a:r>
              <a:rPr lang="fr-CH" sz="1600" dirty="0" err="1"/>
              <a:t>TLRs</a:t>
            </a:r>
            <a:endParaRPr lang="fr-CH" sz="1600" dirty="0"/>
          </a:p>
          <a:p>
            <a:pPr lvl="2">
              <a:spcBef>
                <a:spcPts val="600"/>
              </a:spcBef>
            </a:pPr>
            <a:r>
              <a:rPr lang="fr-CH" sz="1600" dirty="0"/>
              <a:t>Récepteurs des cytokines</a:t>
            </a:r>
            <a:endParaRPr lang="fr-CH" dirty="0"/>
          </a:p>
        </p:txBody>
      </p:sp>
      <p:pic>
        <p:nvPicPr>
          <p:cNvPr id="6" name="Image 3" descr="dia_8_9.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50429"/>
          <a:stretch/>
        </p:blipFill>
        <p:spPr>
          <a:xfrm>
            <a:off x="5868145" y="908720"/>
            <a:ext cx="2551956" cy="5791631"/>
          </a:xfrm>
        </p:spPr>
      </p:pic>
    </p:spTree>
    <p:extLst>
      <p:ext uri="{BB962C8B-B14F-4D97-AF65-F5344CB8AC3E}">
        <p14:creationId xmlns:p14="http://schemas.microsoft.com/office/powerpoint/2010/main" val="2426496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Cellules dendritiques matures</a:t>
            </a:r>
          </a:p>
        </p:txBody>
      </p:sp>
      <p:sp>
        <p:nvSpPr>
          <p:cNvPr id="3" name="Espace réservé du contenu 2"/>
          <p:cNvSpPr>
            <a:spLocks noGrp="1"/>
          </p:cNvSpPr>
          <p:nvPr>
            <p:ph sz="half" idx="1"/>
          </p:nvPr>
        </p:nvSpPr>
        <p:spPr>
          <a:xfrm>
            <a:off x="323528" y="908720"/>
            <a:ext cx="5688632" cy="4351338"/>
          </a:xfrm>
        </p:spPr>
        <p:txBody>
          <a:bodyPr>
            <a:noAutofit/>
          </a:bodyPr>
          <a:lstStyle/>
          <a:p>
            <a:pPr marL="0" indent="0">
              <a:lnSpc>
                <a:spcPct val="110000"/>
              </a:lnSpc>
              <a:spcBef>
                <a:spcPts val="600"/>
              </a:spcBef>
              <a:buNone/>
            </a:pPr>
            <a:r>
              <a:rPr lang="fr-CH" sz="1800" b="1" dirty="0" err="1"/>
              <a:t>DCs</a:t>
            </a:r>
            <a:r>
              <a:rPr lang="fr-CH" sz="1800" b="1" dirty="0"/>
              <a:t> matures</a:t>
            </a:r>
          </a:p>
          <a:p>
            <a:pPr>
              <a:lnSpc>
                <a:spcPct val="110000"/>
              </a:lnSpc>
              <a:spcBef>
                <a:spcPts val="600"/>
              </a:spcBef>
            </a:pPr>
            <a:r>
              <a:rPr lang="fr-CH" sz="1800" dirty="0"/>
              <a:t>Localisées exclusivement dans les zones à cellules T des organes lymphoïdes secondaires </a:t>
            </a:r>
          </a:p>
          <a:p>
            <a:pPr>
              <a:lnSpc>
                <a:spcPct val="110000"/>
              </a:lnSpc>
              <a:spcBef>
                <a:spcPts val="600"/>
              </a:spcBef>
            </a:pPr>
            <a:r>
              <a:rPr lang="fr-CH" sz="1800" dirty="0"/>
              <a:t>Capacité élevée pour la présentation de l’antigène et l’activation des cellules T, mais capacité diminuée pour la captation des antigènes </a:t>
            </a:r>
          </a:p>
          <a:p>
            <a:pPr>
              <a:lnSpc>
                <a:spcPct val="110000"/>
              </a:lnSpc>
              <a:spcBef>
                <a:spcPts val="600"/>
              </a:spcBef>
            </a:pPr>
            <a:r>
              <a:rPr lang="fr-CH" sz="1800" dirty="0"/>
              <a:t>Expriment les </a:t>
            </a:r>
            <a:r>
              <a:rPr lang="fr-CH" sz="1800" b="1" dirty="0"/>
              <a:t>récepteurs</a:t>
            </a:r>
            <a:r>
              <a:rPr lang="fr-CH" sz="1800" dirty="0"/>
              <a:t> suivants:</a:t>
            </a:r>
            <a:endParaRPr lang="fr-CH" sz="1800" b="1" dirty="0"/>
          </a:p>
          <a:p>
            <a:pPr lvl="1">
              <a:lnSpc>
                <a:spcPct val="110000"/>
              </a:lnSpc>
              <a:spcBef>
                <a:spcPts val="600"/>
              </a:spcBef>
            </a:pPr>
            <a:r>
              <a:rPr lang="fr-CH" sz="1600" dirty="0">
                <a:solidFill>
                  <a:srgbClr val="C00000"/>
                </a:solidFill>
              </a:rPr>
              <a:t>Récepteur à chimiokines </a:t>
            </a:r>
            <a:r>
              <a:rPr lang="fr-CH" sz="1600" dirty="0"/>
              <a:t>CCR7, leur permettant de quitter les tissus périphériques pour migrer vers les organes lymphoïdes secondaires où les ligands pour CCR7 sont exprimés de façon constitutive. </a:t>
            </a:r>
          </a:p>
          <a:p>
            <a:pPr lvl="1">
              <a:lnSpc>
                <a:spcPct val="110000"/>
              </a:lnSpc>
              <a:spcBef>
                <a:spcPts val="600"/>
              </a:spcBef>
            </a:pPr>
            <a:r>
              <a:rPr lang="fr-CH" sz="1600" dirty="0">
                <a:solidFill>
                  <a:srgbClr val="C00000"/>
                </a:solidFill>
              </a:rPr>
              <a:t>Molécules d’adhésion </a:t>
            </a:r>
            <a:r>
              <a:rPr lang="fr-CH" sz="1600" dirty="0"/>
              <a:t>requises pour l’interaction avec les cellules T</a:t>
            </a:r>
          </a:p>
          <a:p>
            <a:pPr lvl="1">
              <a:lnSpc>
                <a:spcPct val="110000"/>
              </a:lnSpc>
              <a:spcBef>
                <a:spcPts val="600"/>
              </a:spcBef>
            </a:pPr>
            <a:r>
              <a:rPr lang="fr-CH" sz="1600" dirty="0">
                <a:solidFill>
                  <a:srgbClr val="C00000"/>
                </a:solidFill>
              </a:rPr>
              <a:t>Molécules MHC de classe II </a:t>
            </a:r>
            <a:r>
              <a:rPr lang="fr-CH" sz="1600" dirty="0"/>
              <a:t>requises pour la présentation d’antigène. </a:t>
            </a:r>
          </a:p>
          <a:p>
            <a:pPr lvl="1">
              <a:lnSpc>
                <a:spcPct val="110000"/>
              </a:lnSpc>
              <a:spcBef>
                <a:spcPts val="600"/>
              </a:spcBef>
            </a:pPr>
            <a:r>
              <a:rPr lang="fr-CH" sz="1600" dirty="0">
                <a:solidFill>
                  <a:srgbClr val="C00000"/>
                </a:solidFill>
              </a:rPr>
              <a:t>Molécules </a:t>
            </a:r>
            <a:r>
              <a:rPr lang="fr-CH" sz="1600" dirty="0" err="1">
                <a:solidFill>
                  <a:srgbClr val="C00000"/>
                </a:solidFill>
              </a:rPr>
              <a:t>co</a:t>
            </a:r>
            <a:r>
              <a:rPr lang="fr-CH" sz="1600" dirty="0">
                <a:solidFill>
                  <a:srgbClr val="C00000"/>
                </a:solidFill>
              </a:rPr>
              <a:t>-stimulatrices </a:t>
            </a:r>
            <a:r>
              <a:rPr lang="fr-CH" sz="1600" dirty="0"/>
              <a:t>(CD80, CD86, CD40) requises pour l’activation des cellules T réactives</a:t>
            </a:r>
          </a:p>
          <a:p>
            <a:pPr>
              <a:lnSpc>
                <a:spcPct val="110000"/>
              </a:lnSpc>
              <a:spcBef>
                <a:spcPts val="600"/>
              </a:spcBef>
            </a:pPr>
            <a:r>
              <a:rPr lang="fr-CH" sz="1800" dirty="0"/>
              <a:t>Perdent l’expression des récepteurs endocytaires</a:t>
            </a:r>
          </a:p>
        </p:txBody>
      </p:sp>
      <p:pic>
        <p:nvPicPr>
          <p:cNvPr id="6" name="Image 3" descr="dia_8_9.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0455"/>
          <a:stretch/>
        </p:blipFill>
        <p:spPr>
          <a:xfrm>
            <a:off x="6156176" y="1196752"/>
            <a:ext cx="2318758" cy="5265119"/>
          </a:xfrm>
        </p:spPr>
      </p:pic>
    </p:spTree>
    <p:extLst>
      <p:ext uri="{BB962C8B-B14F-4D97-AF65-F5344CB8AC3E}">
        <p14:creationId xmlns:p14="http://schemas.microsoft.com/office/powerpoint/2010/main" val="1545991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Reconnaissance de l’antigène</a:t>
            </a:r>
          </a:p>
        </p:txBody>
      </p:sp>
      <p:pic>
        <p:nvPicPr>
          <p:cNvPr id="6" name="Image 3" descr="Dia_10.jpg"/>
          <p:cNvPicPr>
            <a:picLocks noGrp="1" noChangeAspect="1"/>
          </p:cNvPicPr>
          <p:nvPr>
            <p:ph sz="half" idx="2"/>
          </p:nvPr>
        </p:nvPicPr>
        <p:blipFill rotWithShape="1">
          <a:blip r:embed="rId2">
            <a:extLst>
              <a:ext uri="{28A0092B-C50C-407E-A947-70E740481C1C}">
                <a14:useLocalDpi xmlns:a14="http://schemas.microsoft.com/office/drawing/2010/main" val="0"/>
              </a:ext>
            </a:extLst>
          </a:blip>
          <a:stretch/>
        </p:blipFill>
        <p:spPr>
          <a:xfrm>
            <a:off x="4932040" y="3693967"/>
            <a:ext cx="3886200" cy="3157537"/>
          </a:xfrm>
        </p:spPr>
      </p:pic>
      <p:sp>
        <p:nvSpPr>
          <p:cNvPr id="3" name="Espace réservé du contenu 2"/>
          <p:cNvSpPr>
            <a:spLocks noGrp="1"/>
          </p:cNvSpPr>
          <p:nvPr>
            <p:ph sz="half" idx="1"/>
          </p:nvPr>
        </p:nvSpPr>
        <p:spPr>
          <a:xfrm>
            <a:off x="395536" y="980728"/>
            <a:ext cx="5184576" cy="4351338"/>
          </a:xfrm>
        </p:spPr>
        <p:txBody>
          <a:bodyPr>
            <a:normAutofit lnSpcReduction="10000"/>
          </a:bodyPr>
          <a:lstStyle/>
          <a:p>
            <a:pPr marL="0" indent="0">
              <a:buNone/>
            </a:pPr>
            <a:r>
              <a:rPr lang="fr-CH" sz="1800" dirty="0"/>
              <a:t>Le système immunitaire adaptatif a développé </a:t>
            </a:r>
            <a:r>
              <a:rPr lang="fr-CH" sz="1800" b="1" dirty="0"/>
              <a:t>deux stratégies majeures de reconnaissance de l’antigène: </a:t>
            </a:r>
          </a:p>
          <a:p>
            <a:r>
              <a:rPr lang="fr-CH" sz="1800" b="1" dirty="0"/>
              <a:t>Immunoglobulines</a:t>
            </a:r>
            <a:r>
              <a:rPr lang="fr-CH" sz="1800" dirty="0"/>
              <a:t> (</a:t>
            </a:r>
            <a:r>
              <a:rPr lang="fr-CH" sz="1800" dirty="0" err="1"/>
              <a:t>Igs</a:t>
            </a:r>
            <a:r>
              <a:rPr lang="fr-CH" sz="1800" dirty="0"/>
              <a:t>), exprimées par les lymphocytes B </a:t>
            </a:r>
          </a:p>
          <a:p>
            <a:r>
              <a:rPr lang="fr-CH" sz="1800" b="1" dirty="0"/>
              <a:t>Récepteurs des cellules T </a:t>
            </a:r>
            <a:r>
              <a:rPr lang="fr-CH" sz="1800" dirty="0"/>
              <a:t>(</a:t>
            </a:r>
            <a:r>
              <a:rPr lang="fr-CH" sz="1800" dirty="0" err="1"/>
              <a:t>TCRs</a:t>
            </a:r>
            <a:r>
              <a:rPr lang="fr-CH" sz="1800" dirty="0"/>
              <a:t>), exprimés par les lymphocytes T</a:t>
            </a:r>
          </a:p>
          <a:p>
            <a:pPr marL="0" indent="0">
              <a:buNone/>
            </a:pPr>
            <a:endParaRPr lang="fr-CH" sz="1800" dirty="0"/>
          </a:p>
          <a:p>
            <a:pPr marL="0" indent="0">
              <a:buNone/>
            </a:pPr>
            <a:r>
              <a:rPr lang="fr-CH" sz="1800" dirty="0"/>
              <a:t>Le mode de reconnaissance de l’antigène diffère nettement entre cellules B et cellules T: </a:t>
            </a:r>
          </a:p>
          <a:p>
            <a:r>
              <a:rPr lang="fr-CH" sz="1800" b="1" dirty="0"/>
              <a:t>Les cellules B </a:t>
            </a:r>
            <a:r>
              <a:rPr lang="fr-CH" sz="1800" dirty="0"/>
              <a:t>reconnaissent des a</a:t>
            </a:r>
            <a:r>
              <a:rPr lang="fr-CH" sz="1800" b="1" dirty="0"/>
              <a:t>ntigènes intacts </a:t>
            </a:r>
            <a:r>
              <a:rPr lang="fr-CH" sz="1800" dirty="0"/>
              <a:t>(natifs)</a:t>
            </a:r>
          </a:p>
          <a:p>
            <a:r>
              <a:rPr lang="fr-CH" sz="1800" b="1" dirty="0"/>
              <a:t>Les cellules T </a:t>
            </a:r>
            <a:r>
              <a:rPr lang="fr-CH" sz="1800" dirty="0"/>
              <a:t>reconnaissent des </a:t>
            </a:r>
            <a:r>
              <a:rPr lang="fr-CH" sz="1800" b="1" dirty="0"/>
              <a:t>fragments d'antigène </a:t>
            </a:r>
            <a:r>
              <a:rPr lang="fr-CH" sz="1800" dirty="0"/>
              <a:t>(généralement des peptides) exposés à la surface des cellules hôte par des molécules présentatrices d’antigène</a:t>
            </a:r>
          </a:p>
        </p:txBody>
      </p:sp>
    </p:spTree>
    <p:extLst>
      <p:ext uri="{BB962C8B-B14F-4D97-AF65-F5344CB8AC3E}">
        <p14:creationId xmlns:p14="http://schemas.microsoft.com/office/powerpoint/2010/main" val="1040454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Reconnaissance d’antigène par les lymphocytes B: TD</a:t>
            </a:r>
          </a:p>
        </p:txBody>
      </p:sp>
      <p:sp>
        <p:nvSpPr>
          <p:cNvPr id="3" name="Espace réservé du contenu 2"/>
          <p:cNvSpPr>
            <a:spLocks noGrp="1"/>
          </p:cNvSpPr>
          <p:nvPr>
            <p:ph sz="half" idx="1"/>
          </p:nvPr>
        </p:nvSpPr>
        <p:spPr>
          <a:xfrm>
            <a:off x="618067" y="1556792"/>
            <a:ext cx="3886200" cy="4351338"/>
          </a:xfrm>
        </p:spPr>
        <p:txBody>
          <a:bodyPr>
            <a:normAutofit/>
          </a:bodyPr>
          <a:lstStyle/>
          <a:p>
            <a:pPr marL="0" indent="0">
              <a:buNone/>
            </a:pPr>
            <a:r>
              <a:rPr lang="fr-CH" sz="2000" b="1" dirty="0"/>
              <a:t> Thymus-dépendant (TD) </a:t>
            </a:r>
          </a:p>
          <a:p>
            <a:pPr lvl="1"/>
            <a:r>
              <a:rPr lang="fr-CH" dirty="0"/>
              <a:t>On appelle antigènes TD, les antigènes qui activent des cellules B avec l’aide de T CD4+ spécifiques du même antigène </a:t>
            </a:r>
          </a:p>
          <a:p>
            <a:pPr lvl="1"/>
            <a:r>
              <a:rPr lang="fr-CH" dirty="0"/>
              <a:t>La plupart des antigènes TD sont des protéines</a:t>
            </a:r>
            <a:br>
              <a:rPr lang="fr-CH" dirty="0"/>
            </a:br>
            <a:endParaRPr lang="fr-CH" dirty="0"/>
          </a:p>
        </p:txBody>
      </p:sp>
      <p:pic>
        <p:nvPicPr>
          <p:cNvPr id="6" name="Picture 2"/>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7666" t="5092" r="3550" b="20051"/>
          <a:stretch/>
        </p:blipFill>
        <p:spPr>
          <a:xfrm>
            <a:off x="4712215" y="1556792"/>
            <a:ext cx="3886200" cy="3300896"/>
          </a:xfrm>
        </p:spPr>
      </p:pic>
      <p:sp>
        <p:nvSpPr>
          <p:cNvPr id="7" name="Rectangle 6"/>
          <p:cNvSpPr/>
          <p:nvPr/>
        </p:nvSpPr>
        <p:spPr>
          <a:xfrm>
            <a:off x="407812" y="5269203"/>
            <a:ext cx="8192910" cy="1169551"/>
          </a:xfrm>
          <a:prstGeom prst="rect">
            <a:avLst/>
          </a:prstGeom>
        </p:spPr>
        <p:txBody>
          <a:bodyPr wrap="square">
            <a:spAutoFit/>
          </a:bodyPr>
          <a:lstStyle/>
          <a:p>
            <a:pPr algn="just" eaLnBrk="1" hangingPunct="1"/>
            <a:r>
              <a:rPr lang="fr-CH" sz="1400" dirty="0">
                <a:latin typeface="+mj-lt"/>
              </a:rPr>
              <a:t>Les antigènes TD ne génèrent qu’un faible signal BCR. Afin d’être activées par un antigène TD, les cellules B ont besoin de l’aide d’une cellule T helper spécifique du même antigène TD. Cette aide se fait sous forme d’une interaction CD40L sur la cellule T avec CD40 sur la cellule B. Pour que cette interaction ait lieu, la cellule B doit d’abord présenter des fragments de l’antigène TD sur ses molécules MHC II afin de faire reconnaitre l’antigène à la cellule T helper. </a:t>
            </a:r>
          </a:p>
        </p:txBody>
      </p:sp>
    </p:spTree>
    <p:extLst>
      <p:ext uri="{BB962C8B-B14F-4D97-AF65-F5344CB8AC3E}">
        <p14:creationId xmlns:p14="http://schemas.microsoft.com/office/powerpoint/2010/main" val="299414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CH" dirty="0"/>
              <a:t>Reconnaissance d’antigène par les lymphocytes B: TI-1</a:t>
            </a:r>
          </a:p>
        </p:txBody>
      </p:sp>
      <p:sp>
        <p:nvSpPr>
          <p:cNvPr id="3" name="Espace réservé du contenu 2"/>
          <p:cNvSpPr>
            <a:spLocks noGrp="1"/>
          </p:cNvSpPr>
          <p:nvPr>
            <p:ph sz="half" idx="1"/>
          </p:nvPr>
        </p:nvSpPr>
        <p:spPr>
          <a:xfrm>
            <a:off x="357461" y="1071811"/>
            <a:ext cx="4464496" cy="5328592"/>
          </a:xfrm>
        </p:spPr>
        <p:txBody>
          <a:bodyPr>
            <a:noAutofit/>
          </a:bodyPr>
          <a:lstStyle/>
          <a:p>
            <a:pPr marL="0" indent="0">
              <a:buNone/>
            </a:pPr>
            <a:r>
              <a:rPr lang="fr-CH" sz="1800" b="1" dirty="0"/>
              <a:t>Thymus-indépendant de type 1 (TI-1) (Non spécifique)</a:t>
            </a:r>
          </a:p>
          <a:p>
            <a:pPr lvl="1"/>
            <a:r>
              <a:rPr lang="fr-CH" sz="1800" dirty="0"/>
              <a:t>On appelle antigènes TI-1  des antigènes qui engagent le BCR et des récepteurs </a:t>
            </a:r>
            <a:r>
              <a:rPr lang="fr-CH" sz="1800" dirty="0" err="1"/>
              <a:t>co</a:t>
            </a:r>
            <a:r>
              <a:rPr lang="fr-CH" sz="1800" dirty="0"/>
              <a:t>-stimulateurs sur les cellules B.</a:t>
            </a:r>
          </a:p>
          <a:p>
            <a:pPr lvl="1"/>
            <a:r>
              <a:rPr lang="fr-CH" sz="1800" dirty="0"/>
              <a:t>p. ex.  le </a:t>
            </a:r>
            <a:r>
              <a:rPr lang="fr-CH" sz="1800" dirty="0" err="1"/>
              <a:t>lipopolysaccharide</a:t>
            </a:r>
            <a:r>
              <a:rPr lang="fr-CH" sz="1800" dirty="0"/>
              <a:t> (LPS) qui se lie au TLR4.</a:t>
            </a:r>
          </a:p>
          <a:p>
            <a:pPr lvl="1"/>
            <a:r>
              <a:rPr lang="fr-CH" sz="1800" dirty="0"/>
              <a:t>Génère uniquement des réponses IgM de courte durée sans mémoire</a:t>
            </a:r>
          </a:p>
          <a:p>
            <a:pPr lvl="1"/>
            <a:r>
              <a:rPr lang="fr-CH" sz="1800" dirty="0"/>
              <a:t>Représente une branche évolutivement ancienne de la défense de l’hôte contre les microbes. </a:t>
            </a:r>
          </a:p>
        </p:txBody>
      </p:sp>
      <p:pic>
        <p:nvPicPr>
          <p:cNvPr id="6" name="Picture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278" t="1840" r="4177" b="43769"/>
          <a:stretch/>
        </p:blipFill>
        <p:spPr>
          <a:xfrm>
            <a:off x="5071120" y="1071811"/>
            <a:ext cx="3597002" cy="3240360"/>
          </a:xfrm>
        </p:spPr>
      </p:pic>
      <p:sp>
        <p:nvSpPr>
          <p:cNvPr id="7" name="Rectangle 8"/>
          <p:cNvSpPr>
            <a:spLocks noChangeArrowheads="1"/>
          </p:cNvSpPr>
          <p:nvPr/>
        </p:nvSpPr>
        <p:spPr bwMode="auto">
          <a:xfrm>
            <a:off x="385700" y="5134457"/>
            <a:ext cx="8229600" cy="1200329"/>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r>
              <a:rPr lang="fr-CH" sz="1200" dirty="0">
                <a:latin typeface="+mj-lt"/>
              </a:rPr>
              <a:t>Les antigènes TI-1 stimulent la prolifération et la différenciation des lymphocytes B en l’absence de stimulation des cellules </a:t>
            </a:r>
            <a:r>
              <a:rPr lang="fr-CH" sz="1200" dirty="0" err="1">
                <a:latin typeface="+mj-lt"/>
              </a:rPr>
              <a:t>T</a:t>
            </a:r>
            <a:r>
              <a:rPr lang="fr-CH" sz="1200" dirty="0">
                <a:latin typeface="+mj-lt"/>
              </a:rPr>
              <a:t>. A faible concentration, les antigènes TI-1 activent les cellules B </a:t>
            </a:r>
            <a:r>
              <a:rPr lang="fr-CH" sz="1200" dirty="0"/>
              <a:t>capables de fixer le TI-1 de façon spécifique par leur BCR, donnant lieu à des anticorps spécifiques</a:t>
            </a:r>
            <a:r>
              <a:rPr lang="fr-CH" sz="1200" dirty="0">
                <a:latin typeface="+mj-lt"/>
              </a:rPr>
              <a:t>. A concentration élevée, les antigènes TI-1 sont capables d’activer toutes les cellules B, ce qui résulte dans la production d’anticorps polyclonaux. </a:t>
            </a:r>
          </a:p>
          <a:p>
            <a:pPr algn="just"/>
            <a:r>
              <a:rPr lang="fr-CH" sz="1200" dirty="0">
                <a:latin typeface="+mj-lt"/>
              </a:rPr>
              <a:t>La réponse immunitaire B TI-1 est importante lors des étapes précoces d’une infection par des pathogènes extracellulaires, parce qu’elle permet une activation rapide et ne requiert ni l’aide des cellules T ni la maturation et l’expansion clonale. </a:t>
            </a:r>
          </a:p>
        </p:txBody>
      </p:sp>
    </p:spTree>
    <p:extLst>
      <p:ext uri="{BB962C8B-B14F-4D97-AF65-F5344CB8AC3E}">
        <p14:creationId xmlns:p14="http://schemas.microsoft.com/office/powerpoint/2010/main" val="4251298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Reconnaissance d’antigène par les lymphocytes B: TI-2</a:t>
            </a:r>
          </a:p>
        </p:txBody>
      </p:sp>
      <p:sp>
        <p:nvSpPr>
          <p:cNvPr id="3" name="Espace réservé du contenu 2"/>
          <p:cNvSpPr>
            <a:spLocks noGrp="1"/>
          </p:cNvSpPr>
          <p:nvPr>
            <p:ph sz="half" idx="1"/>
          </p:nvPr>
        </p:nvSpPr>
        <p:spPr>
          <a:xfrm>
            <a:off x="364769" y="1124744"/>
            <a:ext cx="4536504" cy="4351338"/>
          </a:xfrm>
        </p:spPr>
        <p:txBody>
          <a:bodyPr>
            <a:noAutofit/>
          </a:bodyPr>
          <a:lstStyle/>
          <a:p>
            <a:pPr marL="0" indent="0">
              <a:buNone/>
            </a:pPr>
            <a:r>
              <a:rPr lang="fr-CH" sz="2000" b="1" dirty="0"/>
              <a:t>Thymus-indépendant de type 2 (TI-2) (Non-spécifique) </a:t>
            </a:r>
          </a:p>
          <a:p>
            <a:pPr lvl="1"/>
            <a:r>
              <a:rPr lang="fr-CH" dirty="0"/>
              <a:t>On appelle antigènes TI-2 des molécules de masse moléculaire élevée à épitopes répétés qui génèrent un cross-</a:t>
            </a:r>
            <a:r>
              <a:rPr lang="fr-CH" dirty="0" err="1"/>
              <a:t>linking</a:t>
            </a:r>
            <a:r>
              <a:rPr lang="fr-CH" dirty="0"/>
              <a:t> important des </a:t>
            </a:r>
            <a:r>
              <a:rPr lang="fr-CH" dirty="0" err="1"/>
              <a:t>BCRs</a:t>
            </a:r>
            <a:r>
              <a:rPr lang="fr-CH" dirty="0"/>
              <a:t> et stimulent la prolifération et </a:t>
            </a:r>
            <a:r>
              <a:rPr lang="fr-CH"/>
              <a:t>la différenciation </a:t>
            </a:r>
            <a:r>
              <a:rPr lang="fr-CH" dirty="0"/>
              <a:t>des cellules B spécifiques sans l’aide des lymphocytes T spécifiques du même antigène. </a:t>
            </a:r>
          </a:p>
          <a:p>
            <a:pPr lvl="1"/>
            <a:r>
              <a:rPr lang="fr-CH" dirty="0"/>
              <a:t>Prototype: polysaccharides à masse moléculaire élevée comme le </a:t>
            </a:r>
            <a:r>
              <a:rPr lang="fr-CH" dirty="0" err="1"/>
              <a:t>dextran</a:t>
            </a:r>
            <a:r>
              <a:rPr lang="fr-CH" dirty="0"/>
              <a:t> B512.</a:t>
            </a:r>
          </a:p>
          <a:p>
            <a:pPr lvl="1"/>
            <a:r>
              <a:rPr lang="fr-CH" dirty="0"/>
              <a:t>Génère uniquement des réponses IgM de courte durée sans mémoire</a:t>
            </a:r>
            <a:endParaRPr lang="fr-CH" sz="2000" dirty="0"/>
          </a:p>
        </p:txBody>
      </p:sp>
      <p:pic>
        <p:nvPicPr>
          <p:cNvPr id="6" name="Picture 1"/>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44" t="2223" r="4596" b="19818"/>
          <a:stretch/>
        </p:blipFill>
        <p:spPr>
          <a:xfrm>
            <a:off x="4932040" y="1124744"/>
            <a:ext cx="3886200" cy="3340753"/>
          </a:xfrm>
        </p:spPr>
      </p:pic>
    </p:spTree>
    <p:extLst>
      <p:ext uri="{BB962C8B-B14F-4D97-AF65-F5344CB8AC3E}">
        <p14:creationId xmlns:p14="http://schemas.microsoft.com/office/powerpoint/2010/main" val="4079529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Reconnaissance d’antigène par les lymphocytes T</a:t>
            </a:r>
          </a:p>
        </p:txBody>
      </p:sp>
      <p:sp>
        <p:nvSpPr>
          <p:cNvPr id="3" name="Espace réservé du contenu 2"/>
          <p:cNvSpPr>
            <a:spLocks noGrp="1"/>
          </p:cNvSpPr>
          <p:nvPr>
            <p:ph sz="half" idx="1"/>
          </p:nvPr>
        </p:nvSpPr>
        <p:spPr>
          <a:xfrm>
            <a:off x="-20982" y="998140"/>
            <a:ext cx="5328592" cy="4351338"/>
          </a:xfrm>
        </p:spPr>
        <p:txBody>
          <a:bodyPr>
            <a:noAutofit/>
          </a:bodyPr>
          <a:lstStyle/>
          <a:p>
            <a:pPr marL="0" indent="0">
              <a:buNone/>
            </a:pPr>
            <a:r>
              <a:rPr lang="fr-CH" sz="1600" b="1" dirty="0"/>
              <a:t>Interaction TCR-MHC</a:t>
            </a:r>
          </a:p>
          <a:p>
            <a:r>
              <a:rPr lang="fr-CH" sz="1600" dirty="0"/>
              <a:t>Les cellules T détectent les antigènes via les récepteurs des cellules T (</a:t>
            </a:r>
            <a:r>
              <a:rPr lang="fr-CH" sz="1600" dirty="0" err="1"/>
              <a:t>TCRs</a:t>
            </a:r>
            <a:r>
              <a:rPr lang="fr-CH" sz="1600" dirty="0"/>
              <a:t>) sous forme de peptides présentés par des molécules présentatrices d’antigène (MHC) à la surface des cellules présentatrices d’antigène (</a:t>
            </a:r>
            <a:r>
              <a:rPr lang="fr-CH" sz="1600" dirty="0" err="1"/>
              <a:t>APCs</a:t>
            </a:r>
            <a:r>
              <a:rPr lang="fr-CH" sz="1600" dirty="0"/>
              <a:t>). </a:t>
            </a:r>
          </a:p>
          <a:p>
            <a:pPr marL="0" indent="0">
              <a:buNone/>
            </a:pPr>
            <a:r>
              <a:rPr lang="fr-CH" sz="1600" b="1" dirty="0"/>
              <a:t>Reconnaissance de peptides</a:t>
            </a:r>
          </a:p>
          <a:p>
            <a:r>
              <a:rPr lang="fr-CH" sz="1600" dirty="0"/>
              <a:t>Les cellules T forment deux populations aux stratégies de reconnaissance d’antigène distinctes:</a:t>
            </a:r>
          </a:p>
          <a:p>
            <a:pPr lvl="1"/>
            <a:r>
              <a:rPr lang="fr-CH" sz="1400" dirty="0"/>
              <a:t>Les cellules T portant des </a:t>
            </a:r>
            <a:r>
              <a:rPr lang="fr-CH" sz="1400" dirty="0" err="1"/>
              <a:t>TCRs</a:t>
            </a:r>
            <a:r>
              <a:rPr lang="fr-CH" sz="1400" dirty="0"/>
              <a:t> </a:t>
            </a:r>
            <a:r>
              <a:rPr lang="el-GR" sz="1400" dirty="0"/>
              <a:t>αβ</a:t>
            </a:r>
            <a:r>
              <a:rPr lang="fr-CH" sz="1400" dirty="0"/>
              <a:t> reconnaissent des peptides d’origine protéique associés aux molécules MHC  </a:t>
            </a:r>
          </a:p>
          <a:p>
            <a:pPr lvl="2">
              <a:buFont typeface="Courier New" panose="02070309020205020404" pitchFamily="49" charset="0"/>
              <a:buChar char="o"/>
            </a:pPr>
            <a:r>
              <a:rPr lang="fr-CH" sz="1400" dirty="0"/>
              <a:t>Les cellules T CD4+ helper reconnaissent des peptides de 10-20 acides aminés présentés par les molécules MHC de classe II </a:t>
            </a:r>
          </a:p>
          <a:p>
            <a:pPr lvl="2">
              <a:buFont typeface="Courier New" panose="02070309020205020404" pitchFamily="49" charset="0"/>
              <a:buChar char="o"/>
            </a:pPr>
            <a:r>
              <a:rPr lang="fr-CH" sz="1400" dirty="0"/>
              <a:t>Les cellules T CD8+ reconnaissent des peptides de 8-10 acides aminés présentés par les molécules MHC de classe I</a:t>
            </a:r>
          </a:p>
          <a:p>
            <a:pPr lvl="1"/>
            <a:r>
              <a:rPr lang="fr-CH" sz="1400" dirty="0"/>
              <a:t>Les cellules T portant des </a:t>
            </a:r>
            <a:r>
              <a:rPr lang="fr-CH" sz="1400" dirty="0" err="1"/>
              <a:t>TCRs</a:t>
            </a:r>
            <a:r>
              <a:rPr lang="fr-CH" sz="1400" dirty="0"/>
              <a:t> </a:t>
            </a:r>
            <a:r>
              <a:rPr lang="el-GR" sz="1400" dirty="0"/>
              <a:t>γδ</a:t>
            </a:r>
            <a:r>
              <a:rPr lang="fr-CH" sz="1400" dirty="0"/>
              <a:t> reconnaissent des petites molécules phosphorylées et des antigènes bactériens lipidiques liés à des molécules présentatrices d’antigène non-polymorphiques et conservées au cours de l’évolution, les molécules de la famille CD1 *. </a:t>
            </a:r>
          </a:p>
        </p:txBody>
      </p:sp>
      <p:pic>
        <p:nvPicPr>
          <p:cNvPr id="6" name="Image 4" descr="Dia_14.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27290" y="2191941"/>
            <a:ext cx="3886200" cy="3157537"/>
          </a:xfrm>
        </p:spPr>
      </p:pic>
    </p:spTree>
    <p:extLst>
      <p:ext uri="{BB962C8B-B14F-4D97-AF65-F5344CB8AC3E}">
        <p14:creationId xmlns:p14="http://schemas.microsoft.com/office/powerpoint/2010/main" val="1796728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Reconnaissance d’antigène par les lymphocytes T</a:t>
            </a:r>
          </a:p>
        </p:txBody>
      </p:sp>
      <p:pic>
        <p:nvPicPr>
          <p:cNvPr id="8" name="Image 2" descr="Dia_15_a.jpg"/>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5428" y="1408394"/>
            <a:ext cx="3886200" cy="3157537"/>
          </a:xfrm>
        </p:spPr>
      </p:pic>
      <p:pic>
        <p:nvPicPr>
          <p:cNvPr id="9" name="Image 2" descr="Dia_15_b.jpg"/>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572000" y="1256583"/>
            <a:ext cx="3886200" cy="3157537"/>
          </a:xfrm>
        </p:spPr>
      </p:pic>
      <p:sp>
        <p:nvSpPr>
          <p:cNvPr id="3" name="Espace réservé du texte 2"/>
          <p:cNvSpPr>
            <a:spLocks noGrp="1"/>
          </p:cNvSpPr>
          <p:nvPr>
            <p:ph type="body" idx="4294967295"/>
          </p:nvPr>
        </p:nvSpPr>
        <p:spPr>
          <a:xfrm>
            <a:off x="0" y="814388"/>
            <a:ext cx="3963988" cy="442912"/>
          </a:xfrm>
          <a:solidFill>
            <a:schemeClr val="bg1">
              <a:lumMod val="95000"/>
            </a:schemeClr>
          </a:solidFill>
        </p:spPr>
        <p:txBody>
          <a:bodyPr/>
          <a:lstStyle/>
          <a:p>
            <a:pPr marL="0" indent="0" algn="ctr">
              <a:buNone/>
            </a:pPr>
            <a:r>
              <a:rPr lang="fr-CH" dirty="0"/>
              <a:t>Cellules T naïves</a:t>
            </a:r>
          </a:p>
        </p:txBody>
      </p:sp>
      <p:sp>
        <p:nvSpPr>
          <p:cNvPr id="5" name="Espace réservé du texte 4"/>
          <p:cNvSpPr>
            <a:spLocks noGrp="1"/>
          </p:cNvSpPr>
          <p:nvPr>
            <p:ph type="body" sz="quarter" idx="4294967295"/>
          </p:nvPr>
        </p:nvSpPr>
        <p:spPr>
          <a:xfrm>
            <a:off x="5103813" y="814388"/>
            <a:ext cx="4040187" cy="442912"/>
          </a:xfrm>
          <a:solidFill>
            <a:schemeClr val="bg1">
              <a:lumMod val="95000"/>
            </a:schemeClr>
          </a:solidFill>
        </p:spPr>
        <p:txBody>
          <a:bodyPr/>
          <a:lstStyle/>
          <a:p>
            <a:pPr marL="0" indent="0" algn="ctr">
              <a:buNone/>
            </a:pPr>
            <a:r>
              <a:rPr lang="fr-CH" dirty="0"/>
              <a:t>Cellules T à mémoire</a:t>
            </a:r>
          </a:p>
        </p:txBody>
      </p:sp>
      <p:sp>
        <p:nvSpPr>
          <p:cNvPr id="10" name="Text Box 18"/>
          <p:cNvSpPr txBox="1">
            <a:spLocks noChangeArrowheads="1"/>
          </p:cNvSpPr>
          <p:nvPr/>
        </p:nvSpPr>
        <p:spPr bwMode="auto">
          <a:xfrm>
            <a:off x="408522" y="4653136"/>
            <a:ext cx="4040012" cy="2246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600">
                <a:solidFill>
                  <a:schemeClr val="tx1"/>
                </a:solidFill>
                <a:latin typeface="Arial" charset="0"/>
                <a:ea typeface="MS PGothic" charset="0"/>
                <a:cs typeface="MS PGothic" charset="0"/>
              </a:defRPr>
            </a:lvl1pPr>
            <a:lvl2pPr marL="742950" indent="-285750">
              <a:defRPr sz="1600">
                <a:solidFill>
                  <a:schemeClr val="tx1"/>
                </a:solidFill>
                <a:latin typeface="Arial" charset="0"/>
                <a:ea typeface="MS PGothic" charset="0"/>
                <a:cs typeface="MS PGothic" charset="0"/>
              </a:defRPr>
            </a:lvl2pPr>
            <a:lvl3pPr marL="1143000" indent="-228600">
              <a:defRPr sz="1600">
                <a:solidFill>
                  <a:schemeClr val="tx1"/>
                </a:solidFill>
                <a:latin typeface="Arial" charset="0"/>
                <a:ea typeface="MS PGothic" charset="0"/>
                <a:cs typeface="MS PGothic" charset="0"/>
              </a:defRPr>
            </a:lvl3pPr>
            <a:lvl4pPr marL="1600200" indent="-228600">
              <a:defRPr sz="1600">
                <a:solidFill>
                  <a:schemeClr val="tx1"/>
                </a:solidFill>
                <a:latin typeface="Arial" charset="0"/>
                <a:ea typeface="MS PGothic" charset="0"/>
                <a:cs typeface="MS PGothic" charset="0"/>
              </a:defRPr>
            </a:lvl4pPr>
            <a:lvl5pPr marL="2057400" indent="-228600">
              <a:defRPr sz="16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1600">
                <a:solidFill>
                  <a:schemeClr val="tx1"/>
                </a:solidFill>
                <a:latin typeface="Arial" charset="0"/>
                <a:ea typeface="MS PGothic" charset="0"/>
                <a:cs typeface="MS PGothic" charset="0"/>
              </a:defRPr>
            </a:lvl9pPr>
          </a:lstStyle>
          <a:p>
            <a:pPr algn="just" eaLnBrk="1" hangingPunct="1"/>
            <a:r>
              <a:rPr lang="fr-CH" sz="1400" dirty="0">
                <a:latin typeface="+mj-lt"/>
              </a:rPr>
              <a:t>Pour être activée, une cellule T naïve doit intégrer deux signaux: le signal 1 généré lors des interactions entre le TCR de la cellule T et le complexe MHC-peptide d’une cellule APC professionnelle, et le signal 2 généré par la fixation de CD28 sur la cellule T par les molécules </a:t>
            </a:r>
            <a:r>
              <a:rPr lang="fr-CH" sz="1400" dirty="0" err="1">
                <a:latin typeface="+mj-lt"/>
              </a:rPr>
              <a:t>co</a:t>
            </a:r>
            <a:r>
              <a:rPr lang="fr-CH" sz="1400" dirty="0">
                <a:latin typeface="+mj-lt"/>
              </a:rPr>
              <a:t>-stimulatrices CD80/CD86 induites sur les </a:t>
            </a:r>
            <a:r>
              <a:rPr lang="fr-CH" sz="1400" dirty="0" err="1">
                <a:latin typeface="+mj-lt"/>
              </a:rPr>
              <a:t>APCs</a:t>
            </a:r>
            <a:r>
              <a:rPr lang="fr-CH" sz="1400" dirty="0">
                <a:latin typeface="+mj-lt"/>
              </a:rPr>
              <a:t> professionnelles en réponse aux signaux de danger. Les cellules dendritiques sont les seules </a:t>
            </a:r>
            <a:r>
              <a:rPr lang="fr-CH" sz="1400" dirty="0" err="1">
                <a:latin typeface="+mj-lt"/>
              </a:rPr>
              <a:t>APCs</a:t>
            </a:r>
            <a:r>
              <a:rPr lang="fr-CH" sz="1400" dirty="0">
                <a:latin typeface="+mj-lt"/>
              </a:rPr>
              <a:t> professionnelles capables d’activer des cellules T naïves in vivo.</a:t>
            </a:r>
          </a:p>
        </p:txBody>
      </p:sp>
      <p:sp>
        <p:nvSpPr>
          <p:cNvPr id="11" name="Rectangle 19"/>
          <p:cNvSpPr>
            <a:spLocks noChangeArrowheads="1"/>
          </p:cNvSpPr>
          <p:nvPr/>
        </p:nvSpPr>
        <p:spPr bwMode="auto">
          <a:xfrm>
            <a:off x="4596700" y="4653135"/>
            <a:ext cx="4041422" cy="11695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eaLnBrk="1" hangingPunct="1"/>
            <a:r>
              <a:rPr lang="fr-CH" sz="1400" dirty="0">
                <a:latin typeface="+mj-lt"/>
              </a:rPr>
              <a:t>Les cellules T à mémoire dépendent moins de la </a:t>
            </a:r>
            <a:r>
              <a:rPr lang="fr-CH" sz="1400" dirty="0" err="1">
                <a:latin typeface="+mj-lt"/>
              </a:rPr>
              <a:t>co</a:t>
            </a:r>
            <a:r>
              <a:rPr lang="fr-CH" sz="1400" dirty="0">
                <a:latin typeface="+mj-lt"/>
              </a:rPr>
              <a:t>-stimulation que les cellules T naïves pour être activées et dès lors peuvent être activées par toute APC professionnelle en l’absence de conditions de </a:t>
            </a:r>
            <a:r>
              <a:rPr lang="fr-CH" sz="1400" dirty="0" err="1">
                <a:latin typeface="+mj-lt"/>
              </a:rPr>
              <a:t>co</a:t>
            </a:r>
            <a:r>
              <a:rPr lang="fr-CH" sz="1400" dirty="0">
                <a:latin typeface="+mj-lt"/>
              </a:rPr>
              <a:t>-stimulation.</a:t>
            </a:r>
          </a:p>
        </p:txBody>
      </p:sp>
    </p:spTree>
    <p:extLst>
      <p:ext uri="{BB962C8B-B14F-4D97-AF65-F5344CB8AC3E}">
        <p14:creationId xmlns:p14="http://schemas.microsoft.com/office/powerpoint/2010/main" val="21035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fr-CH">
                <a:solidFill>
                  <a:schemeClr val="bg1"/>
                </a:solidFill>
              </a:rPr>
              <a:t>Conclusions | Reconnaissance des antigènes</a:t>
            </a:r>
          </a:p>
        </p:txBody>
      </p:sp>
      <p:sp>
        <p:nvSpPr>
          <p:cNvPr id="3" name="Espace réservé du contenu 2"/>
          <p:cNvSpPr>
            <a:spLocks noGrp="1"/>
          </p:cNvSpPr>
          <p:nvPr>
            <p:ph idx="1"/>
          </p:nvPr>
        </p:nvSpPr>
        <p:spPr>
          <a:xfrm>
            <a:off x="204597" y="1196752"/>
            <a:ext cx="8734806" cy="5365216"/>
          </a:xfrm>
        </p:spPr>
        <p:txBody>
          <a:bodyPr>
            <a:normAutofit/>
          </a:bodyPr>
          <a:lstStyle/>
          <a:p>
            <a:r>
              <a:rPr lang="fr-CH" sz="1800" dirty="0"/>
              <a:t>Les cellules dendritiques forment une classe hétérogène de cellules qui initient les réponses </a:t>
            </a:r>
            <a:r>
              <a:rPr lang="fr-CH" sz="1800" dirty="0" err="1"/>
              <a:t>T</a:t>
            </a:r>
            <a:r>
              <a:rPr lang="fr-CH" sz="1800" dirty="0"/>
              <a:t> en captant et en présentant les antigènes aux cellules T. </a:t>
            </a:r>
          </a:p>
          <a:p>
            <a:r>
              <a:rPr lang="fr-CH" sz="1800" dirty="0"/>
              <a:t>Cellules B et cellules T ont des modes de reconnaissance d’antigène différents. </a:t>
            </a:r>
          </a:p>
          <a:p>
            <a:r>
              <a:rPr lang="fr-CH" sz="1800" dirty="0"/>
              <a:t>Les cellules T reconnaissent des fragments (généralement des peptides) exposés à la surface des cellules hôte par des molécules présentatrices d’antigène (MHC).</a:t>
            </a:r>
          </a:p>
          <a:p>
            <a:r>
              <a:rPr lang="fr-CH" sz="1800" dirty="0"/>
              <a:t>Les cellules B sont capables de reconnaitre des antigènes intacts par leurs </a:t>
            </a:r>
            <a:r>
              <a:rPr lang="fr-CH" sz="1800" dirty="0" err="1"/>
              <a:t>BCRs</a:t>
            </a:r>
            <a:r>
              <a:rPr lang="fr-CH" sz="1800" dirty="0"/>
              <a:t>.</a:t>
            </a:r>
          </a:p>
          <a:p>
            <a:r>
              <a:rPr lang="fr-CH" sz="1800" dirty="0"/>
              <a:t>Deux modes d’activation des cellules B: </a:t>
            </a:r>
          </a:p>
          <a:p>
            <a:pPr lvl="1"/>
            <a:r>
              <a:rPr lang="fr-CH" sz="1800" dirty="0"/>
              <a:t>Par des antigènes thymus-dépendants (TD): antigènes contre lesquels les cellules B ne peuvent pas produire d’anticorps sans l’aide de cellules T CD4+ spécifiques du même antigène. La plupart des antigènes TD sont des protéines.</a:t>
            </a:r>
          </a:p>
          <a:p>
            <a:pPr lvl="1"/>
            <a:r>
              <a:rPr lang="fr-CH" sz="1800" dirty="0"/>
              <a:t>Par des antigènes thymus-indépendants (TI): antigènes contre lesquels les cellules B n’ont pas besoin d’aide des cellules T CD4+. La plupart des antigènes TI sont soit des antigènes qui engagent également des récepteurs </a:t>
            </a:r>
            <a:r>
              <a:rPr lang="fr-CH" sz="1800" dirty="0" err="1"/>
              <a:t>co</a:t>
            </a:r>
            <a:r>
              <a:rPr lang="fr-CH" sz="1800" dirty="0"/>
              <a:t>-stimulateurs sur les cellules B (TI-1) ou des molécules à épitopes répétés qui engagent plusieurs </a:t>
            </a:r>
            <a:r>
              <a:rPr lang="fr-CH" sz="1800" dirty="0" err="1"/>
              <a:t>BCRs</a:t>
            </a:r>
            <a:r>
              <a:rPr lang="fr-CH" sz="1800" dirty="0"/>
              <a:t> à la fois (TI-2). Les antigènes TI ne génèrent que des réponses de courte durée et sans mémoire. </a:t>
            </a:r>
          </a:p>
        </p:txBody>
      </p:sp>
    </p:spTree>
    <p:extLst>
      <p:ext uri="{BB962C8B-B14F-4D97-AF65-F5344CB8AC3E}">
        <p14:creationId xmlns:p14="http://schemas.microsoft.com/office/powerpoint/2010/main" val="3660304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Présentation de l’antigène</a:t>
            </a:r>
          </a:p>
        </p:txBody>
      </p:sp>
      <p:pic>
        <p:nvPicPr>
          <p:cNvPr id="6" name="Image 4" descr="Dia_16.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761" r="6535"/>
          <a:stretch/>
        </p:blipFill>
        <p:spPr>
          <a:xfrm>
            <a:off x="4427984" y="1340768"/>
            <a:ext cx="4536504" cy="4202682"/>
          </a:xfrm>
        </p:spPr>
      </p:pic>
      <p:sp>
        <p:nvSpPr>
          <p:cNvPr id="3" name="Espace réservé du contenu 2"/>
          <p:cNvSpPr>
            <a:spLocks noGrp="1"/>
          </p:cNvSpPr>
          <p:nvPr>
            <p:ph sz="half" idx="1"/>
          </p:nvPr>
        </p:nvSpPr>
        <p:spPr>
          <a:xfrm>
            <a:off x="107504" y="1124744"/>
            <a:ext cx="5184576" cy="5071418"/>
          </a:xfrm>
        </p:spPr>
        <p:txBody>
          <a:bodyPr>
            <a:normAutofit/>
          </a:bodyPr>
          <a:lstStyle/>
          <a:p>
            <a:pPr marL="0" indent="0">
              <a:buNone/>
            </a:pPr>
            <a:r>
              <a:rPr lang="fr-CH" sz="1800" b="1" dirty="0"/>
              <a:t>Qu’est-ce la présentation d’antigène?</a:t>
            </a:r>
          </a:p>
          <a:p>
            <a:pPr marL="0" indent="0">
              <a:buNone/>
            </a:pPr>
            <a:r>
              <a:rPr lang="fr-CH" sz="1800" dirty="0"/>
              <a:t>La présentation d’antigène décrit le processus par lequel les cellules présentent des antigènes sous forme de courts fragments liés aux molécules présentatrices d’antigène à leur surface, en vue de leur reconnaissance par les lymphocytes T.</a:t>
            </a:r>
          </a:p>
          <a:p>
            <a:pPr marL="0" indent="0">
              <a:buNone/>
            </a:pPr>
            <a:r>
              <a:rPr lang="fr-CH" sz="1800" b="1" dirty="0"/>
              <a:t>La présentation d’antigène se fait en deux étapes: </a:t>
            </a:r>
          </a:p>
          <a:p>
            <a:r>
              <a:rPr lang="fr-CH" sz="1800" dirty="0">
                <a:solidFill>
                  <a:srgbClr val="CC0000"/>
                </a:solidFill>
              </a:rPr>
              <a:t>Maturation de l’antigène</a:t>
            </a:r>
            <a:endParaRPr lang="fr-CH" sz="1800" dirty="0"/>
          </a:p>
          <a:p>
            <a:r>
              <a:rPr lang="fr-CH" sz="1800" dirty="0" err="1">
                <a:solidFill>
                  <a:srgbClr val="C00000"/>
                </a:solidFill>
              </a:rPr>
              <a:t>Appr</a:t>
            </a:r>
            <a:r>
              <a:rPr lang="fr-FR" sz="1800" dirty="0" err="1">
                <a:solidFill>
                  <a:srgbClr val="C00000"/>
                </a:solidFill>
              </a:rPr>
              <a:t>êtement</a:t>
            </a:r>
            <a:r>
              <a:rPr lang="fr-FR" sz="1800" dirty="0">
                <a:solidFill>
                  <a:srgbClr val="C00000"/>
                </a:solidFill>
              </a:rPr>
              <a:t> </a:t>
            </a:r>
            <a:r>
              <a:rPr lang="fr-CH" sz="1800" dirty="0">
                <a:solidFill>
                  <a:srgbClr val="C00000"/>
                </a:solidFill>
              </a:rPr>
              <a:t>des fragments d’antigène </a:t>
            </a:r>
            <a:r>
              <a:rPr lang="fr-CH" sz="1800" dirty="0"/>
              <a:t>sur les molécules MHC, suivi du transport et de la présentation de ces complexes à la surface cellulaire</a:t>
            </a:r>
            <a:endParaRPr lang="fr-CH" sz="1600" dirty="0"/>
          </a:p>
        </p:txBody>
      </p:sp>
    </p:spTree>
    <p:extLst>
      <p:ext uri="{BB962C8B-B14F-4D97-AF65-F5344CB8AC3E}">
        <p14:creationId xmlns:p14="http://schemas.microsoft.com/office/powerpoint/2010/main" val="190902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a:t>Présentation d’antigène: molécules MHC </a:t>
            </a:r>
          </a:p>
        </p:txBody>
      </p:sp>
      <p:graphicFrame>
        <p:nvGraphicFramePr>
          <p:cNvPr id="8" name="Content Placeholder 7">
            <a:extLst>
              <a:ext uri="{FF2B5EF4-FFF2-40B4-BE49-F238E27FC236}">
                <a16:creationId xmlns:a16="http://schemas.microsoft.com/office/drawing/2014/main" id="{6B0EF061-1266-4807-9986-8605E7B29EAA}"/>
              </a:ext>
            </a:extLst>
          </p:cNvPr>
          <p:cNvGraphicFramePr>
            <a:graphicFrameLocks noGrp="1"/>
          </p:cNvGraphicFramePr>
          <p:nvPr>
            <p:ph idx="1"/>
            <p:extLst>
              <p:ext uri="{D42A27DB-BD31-4B8C-83A1-F6EECF244321}">
                <p14:modId xmlns:p14="http://schemas.microsoft.com/office/powerpoint/2010/main" val="414015762"/>
              </p:ext>
            </p:extLst>
          </p:nvPr>
        </p:nvGraphicFramePr>
        <p:xfrm>
          <a:off x="29792" y="922528"/>
          <a:ext cx="9084416" cy="2352040"/>
        </p:xfrm>
        <a:graphic>
          <a:graphicData uri="http://schemas.openxmlformats.org/drawingml/2006/table">
            <a:tbl>
              <a:tblPr firstRow="1" bandRow="1">
                <a:tableStyleId>{C083E6E3-FA7D-4D7B-A595-EF9225AFEA82}</a:tableStyleId>
              </a:tblPr>
              <a:tblGrid>
                <a:gridCol w="1119151">
                  <a:extLst>
                    <a:ext uri="{9D8B030D-6E8A-4147-A177-3AD203B41FA5}">
                      <a16:colId xmlns:a16="http://schemas.microsoft.com/office/drawing/2014/main" val="3071660107"/>
                    </a:ext>
                  </a:extLst>
                </a:gridCol>
                <a:gridCol w="2008442">
                  <a:extLst>
                    <a:ext uri="{9D8B030D-6E8A-4147-A177-3AD203B41FA5}">
                      <a16:colId xmlns:a16="http://schemas.microsoft.com/office/drawing/2014/main" val="7111205"/>
                    </a:ext>
                  </a:extLst>
                </a:gridCol>
                <a:gridCol w="1943877">
                  <a:extLst>
                    <a:ext uri="{9D8B030D-6E8A-4147-A177-3AD203B41FA5}">
                      <a16:colId xmlns:a16="http://schemas.microsoft.com/office/drawing/2014/main" val="853854277"/>
                    </a:ext>
                  </a:extLst>
                </a:gridCol>
                <a:gridCol w="4012946">
                  <a:extLst>
                    <a:ext uri="{9D8B030D-6E8A-4147-A177-3AD203B41FA5}">
                      <a16:colId xmlns:a16="http://schemas.microsoft.com/office/drawing/2014/main" val="3620493677"/>
                    </a:ext>
                  </a:extLst>
                </a:gridCol>
              </a:tblGrid>
              <a:tr h="370840">
                <a:tc>
                  <a:txBody>
                    <a:bodyPr/>
                    <a:lstStyle/>
                    <a:p>
                      <a:r>
                        <a:rPr lang="fr-CH" sz="1600" noProof="0"/>
                        <a:t>Molécule</a:t>
                      </a:r>
                    </a:p>
                  </a:txBody>
                  <a:tcPr/>
                </a:tc>
                <a:tc>
                  <a:txBody>
                    <a:bodyPr/>
                    <a:lstStyle/>
                    <a:p>
                      <a:r>
                        <a:rPr lang="fr-CH" sz="1600" noProof="0"/>
                        <a:t>Type d'antigène</a:t>
                      </a:r>
                    </a:p>
                  </a:txBody>
                  <a:tcPr/>
                </a:tc>
                <a:tc>
                  <a:txBody>
                    <a:bodyPr/>
                    <a:lstStyle/>
                    <a:p>
                      <a:r>
                        <a:rPr lang="fr-CH" sz="1600" noProof="0" dirty="0"/>
                        <a:t>Exprimé par</a:t>
                      </a:r>
                    </a:p>
                  </a:txBody>
                  <a:tcPr/>
                </a:tc>
                <a:tc>
                  <a:txBody>
                    <a:bodyPr/>
                    <a:lstStyle/>
                    <a:p>
                      <a:r>
                        <a:rPr lang="fr-CH" sz="1600" noProof="0"/>
                        <a:t>Fonction</a:t>
                      </a:r>
                    </a:p>
                  </a:txBody>
                  <a:tcPr/>
                </a:tc>
                <a:extLst>
                  <a:ext uri="{0D108BD9-81ED-4DB2-BD59-A6C34878D82A}">
                    <a16:rowId xmlns:a16="http://schemas.microsoft.com/office/drawing/2014/main" val="883973978"/>
                  </a:ext>
                </a:extLst>
              </a:tr>
              <a:tr h="370840">
                <a:tc>
                  <a:txBody>
                    <a:bodyPr/>
                    <a:lstStyle/>
                    <a:p>
                      <a:r>
                        <a:rPr lang="fr-CH" sz="1600" noProof="0" dirty="0"/>
                        <a:t>MHC de classe I</a:t>
                      </a:r>
                      <a:endParaRPr lang="fr-CH" sz="1600" b="1" noProof="0" dirty="0"/>
                    </a:p>
                  </a:txBody>
                  <a:tcPr/>
                </a:tc>
                <a:tc>
                  <a:txBody>
                    <a:bodyPr/>
                    <a:lstStyle/>
                    <a:p>
                      <a:r>
                        <a:rPr lang="fr-CH" sz="1600" noProof="0"/>
                        <a:t>protéines</a:t>
                      </a:r>
                    </a:p>
                  </a:txBody>
                  <a:tcPr/>
                </a:tc>
                <a:tc>
                  <a:txBody>
                    <a:bodyPr/>
                    <a:lstStyle/>
                    <a:p>
                      <a:r>
                        <a:rPr lang="fr-CH" sz="1600" noProof="0"/>
                        <a:t>Presque toutes les cellules</a:t>
                      </a:r>
                    </a:p>
                  </a:txBody>
                  <a:tcPr/>
                </a:tc>
                <a:tc>
                  <a:txBody>
                    <a:bodyPr/>
                    <a:lstStyle/>
                    <a:p>
                      <a:r>
                        <a:rPr lang="fr-CH" sz="1600" noProof="0" dirty="0"/>
                        <a:t>Présentent des peptides aux cellules T CD8+ restreintes au MHC de classe I</a:t>
                      </a:r>
                    </a:p>
                  </a:txBody>
                  <a:tcPr/>
                </a:tc>
                <a:extLst>
                  <a:ext uri="{0D108BD9-81ED-4DB2-BD59-A6C34878D82A}">
                    <a16:rowId xmlns:a16="http://schemas.microsoft.com/office/drawing/2014/main" val="1942766661"/>
                  </a:ext>
                </a:extLst>
              </a:tr>
              <a:tr h="370840">
                <a:tc>
                  <a:txBody>
                    <a:bodyPr/>
                    <a:lstStyle/>
                    <a:p>
                      <a:r>
                        <a:rPr lang="fr-CH" sz="1600" noProof="0" dirty="0"/>
                        <a:t>MHC de classe II</a:t>
                      </a:r>
                      <a:endParaRPr lang="fr-CH" sz="1600" b="1" noProof="0" dirty="0"/>
                    </a:p>
                  </a:txBody>
                  <a:tcPr/>
                </a:tc>
                <a:tc>
                  <a:txBody>
                    <a:bodyPr/>
                    <a:lstStyle/>
                    <a:p>
                      <a:r>
                        <a:rPr lang="fr-CH" sz="1600" noProof="0"/>
                        <a:t>protéines</a:t>
                      </a:r>
                    </a:p>
                  </a:txBody>
                  <a:tcPr/>
                </a:tc>
                <a:tc>
                  <a:txBody>
                    <a:bodyPr/>
                    <a:lstStyle/>
                    <a:p>
                      <a:r>
                        <a:rPr lang="fr-CH" sz="1600" noProof="0"/>
                        <a:t>DCs, cellules B, macrophages</a:t>
                      </a:r>
                    </a:p>
                  </a:txBody>
                  <a:tcPr/>
                </a:tc>
                <a:tc>
                  <a:txBody>
                    <a:bodyPr/>
                    <a:lstStyle/>
                    <a:p>
                      <a:r>
                        <a:rPr lang="fr-CH" sz="1600" noProof="0" dirty="0"/>
                        <a:t>Présentent des peptides aux cellules T CD4+ restreintes au MHC de classe II</a:t>
                      </a:r>
                    </a:p>
                  </a:txBody>
                  <a:tcPr/>
                </a:tc>
                <a:extLst>
                  <a:ext uri="{0D108BD9-81ED-4DB2-BD59-A6C34878D82A}">
                    <a16:rowId xmlns:a16="http://schemas.microsoft.com/office/drawing/2014/main" val="2149711263"/>
                  </a:ext>
                </a:extLst>
              </a:tr>
              <a:tr h="370840">
                <a:tc>
                  <a:txBody>
                    <a:bodyPr/>
                    <a:lstStyle/>
                    <a:p>
                      <a:r>
                        <a:rPr lang="fr-CH" sz="1600" noProof="0" dirty="0"/>
                        <a:t>CD1</a:t>
                      </a:r>
                      <a:r>
                        <a:rPr lang="fr-CH" sz="2000" noProof="0" dirty="0"/>
                        <a:t>*</a:t>
                      </a:r>
                      <a:endParaRPr lang="fr-CH" sz="2000" b="1" noProof="0" dirty="0"/>
                    </a:p>
                  </a:txBody>
                  <a:tcPr/>
                </a:tc>
                <a:tc>
                  <a:txBody>
                    <a:bodyPr/>
                    <a:lstStyle/>
                    <a:p>
                      <a:r>
                        <a:rPr lang="fr-CH" sz="1600" noProof="0"/>
                        <a:t>Lipides et glycolipides</a:t>
                      </a:r>
                    </a:p>
                  </a:txBody>
                  <a:tcPr/>
                </a:tc>
                <a:tc>
                  <a:txBody>
                    <a:bodyPr/>
                    <a:lstStyle/>
                    <a:p>
                      <a:r>
                        <a:rPr lang="fr-CH" sz="1600" noProof="0"/>
                        <a:t>Nombre limité de types cellulaires</a:t>
                      </a:r>
                    </a:p>
                  </a:txBody>
                  <a:tcPr/>
                </a:tc>
                <a:tc>
                  <a:txBody>
                    <a:bodyPr/>
                    <a:lstStyle/>
                    <a:p>
                      <a:r>
                        <a:rPr lang="fr-CH" sz="1600" noProof="0" dirty="0"/>
                        <a:t>Présentent des antigènes lipidiques aux cellules NKT </a:t>
                      </a:r>
                      <a:r>
                        <a:rPr lang="fr-CH" sz="1600" noProof="0" dirty="0" err="1"/>
                        <a:t>cells</a:t>
                      </a:r>
                      <a:r>
                        <a:rPr lang="fr-CH" sz="1600" noProof="0" dirty="0"/>
                        <a:t>, aux cellules T CD8+ et aux cellules T </a:t>
                      </a:r>
                      <a:r>
                        <a:rPr lang="fr-CH" sz="1600" noProof="0" dirty="0" err="1"/>
                        <a:t>γδ</a:t>
                      </a:r>
                      <a:endParaRPr lang="fr-CH" sz="1600" noProof="0" dirty="0"/>
                    </a:p>
                  </a:txBody>
                  <a:tcPr/>
                </a:tc>
                <a:extLst>
                  <a:ext uri="{0D108BD9-81ED-4DB2-BD59-A6C34878D82A}">
                    <a16:rowId xmlns:a16="http://schemas.microsoft.com/office/drawing/2014/main" val="3287806885"/>
                  </a:ext>
                </a:extLst>
              </a:tr>
            </a:tbl>
          </a:graphicData>
        </a:graphic>
      </p:graphicFrame>
      <p:pic>
        <p:nvPicPr>
          <p:cNvPr id="4" name="Image 1" descr="Dia_17.jpg"/>
          <p:cNvPicPr>
            <a:picLocks noChangeAspect="1"/>
          </p:cNvPicPr>
          <p:nvPr/>
        </p:nvPicPr>
        <p:blipFill rotWithShape="1">
          <a:blip r:embed="rId2">
            <a:extLst>
              <a:ext uri="{28A0092B-C50C-407E-A947-70E740481C1C}">
                <a14:useLocalDpi xmlns:a14="http://schemas.microsoft.com/office/drawing/2010/main" val="0"/>
              </a:ext>
            </a:extLst>
          </a:blip>
          <a:srcRect t="5398" b="-6389"/>
          <a:stretch/>
        </p:blipFill>
        <p:spPr>
          <a:xfrm>
            <a:off x="238335" y="3429000"/>
            <a:ext cx="8734425" cy="3528441"/>
          </a:xfrm>
          <a:prstGeom prst="rect">
            <a:avLst/>
          </a:prstGeom>
        </p:spPr>
      </p:pic>
    </p:spTree>
    <p:extLst>
      <p:ext uri="{BB962C8B-B14F-4D97-AF65-F5344CB8AC3E}">
        <p14:creationId xmlns:p14="http://schemas.microsoft.com/office/powerpoint/2010/main" val="22174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Structure des molécules MHC</a:t>
            </a:r>
          </a:p>
        </p:txBody>
      </p:sp>
      <p:sp>
        <p:nvSpPr>
          <p:cNvPr id="3" name="Espace réservé du contenu 2"/>
          <p:cNvSpPr>
            <a:spLocks noGrp="1"/>
          </p:cNvSpPr>
          <p:nvPr>
            <p:ph sz="half" idx="1"/>
          </p:nvPr>
        </p:nvSpPr>
        <p:spPr>
          <a:xfrm>
            <a:off x="107503" y="1340768"/>
            <a:ext cx="5184576" cy="4980211"/>
          </a:xfrm>
        </p:spPr>
        <p:txBody>
          <a:bodyPr>
            <a:normAutofit/>
          </a:bodyPr>
          <a:lstStyle/>
          <a:p>
            <a:r>
              <a:rPr lang="fr-CH" sz="2000" dirty="0"/>
              <a:t>Les deux types de molécules MHC contiennent une poche capable de fixer le peptide ainsi que des parties invariables capables de se lier à CD8 ou CD4.</a:t>
            </a:r>
          </a:p>
          <a:p>
            <a:r>
              <a:rPr lang="fr-CH" sz="2000" dirty="0"/>
              <a:t>Les deux domaines les plus externes (</a:t>
            </a:r>
            <a:r>
              <a:rPr lang="el-GR" sz="2000" dirty="0"/>
              <a:t>α</a:t>
            </a:r>
            <a:r>
              <a:rPr lang="fr-CH" sz="2000" dirty="0"/>
              <a:t>1 et </a:t>
            </a:r>
            <a:r>
              <a:rPr lang="el-GR" sz="2000" dirty="0"/>
              <a:t>α</a:t>
            </a:r>
            <a:r>
              <a:rPr lang="fr-CH" sz="2000" dirty="0"/>
              <a:t>2 pour MHC classe I, </a:t>
            </a:r>
            <a:r>
              <a:rPr lang="el-GR" sz="2000" dirty="0"/>
              <a:t>α</a:t>
            </a:r>
            <a:r>
              <a:rPr lang="fr-CH" sz="2000" dirty="0"/>
              <a:t>1 et </a:t>
            </a:r>
            <a:r>
              <a:rPr lang="el-GR" sz="2000" dirty="0"/>
              <a:t>β</a:t>
            </a:r>
            <a:r>
              <a:rPr lang="fr-CH" sz="2000" dirty="0"/>
              <a:t>2 pour MHC classe II) sont des domaines uniques à chaque MHC. </a:t>
            </a:r>
            <a:endParaRPr lang="fr-CH" sz="2000" dirty="0">
              <a:sym typeface="Symbol" charset="0"/>
            </a:endParaRPr>
          </a:p>
          <a:p>
            <a:pPr marL="0" indent="0">
              <a:buNone/>
            </a:pPr>
            <a:endParaRPr lang="fr-CH" sz="2000" dirty="0">
              <a:sym typeface="Symbol" charset="0"/>
            </a:endParaRPr>
          </a:p>
          <a:p>
            <a:pPr marL="0" indent="0">
              <a:buNone/>
            </a:pPr>
            <a:endParaRPr lang="fr-CH" sz="2000" dirty="0">
              <a:sym typeface="Symbol" charset="0"/>
            </a:endParaRPr>
          </a:p>
          <a:p>
            <a:pPr marL="0" indent="0">
              <a:buNone/>
            </a:pPr>
            <a:endParaRPr lang="fr-CH" sz="2000" dirty="0">
              <a:sym typeface="Symbol" charset="0"/>
            </a:endParaRPr>
          </a:p>
          <a:p>
            <a:pPr marL="0" indent="0">
              <a:buNone/>
            </a:pPr>
            <a:endParaRPr lang="fr-CH" sz="2000" dirty="0">
              <a:sym typeface="Symbol" charset="0"/>
            </a:endParaRPr>
          </a:p>
          <a:p>
            <a:pPr marL="0" indent="0">
              <a:buNone/>
            </a:pPr>
            <a:endParaRPr lang="fr-CH" sz="1600" dirty="0"/>
          </a:p>
          <a:p>
            <a:pPr marL="0" indent="0">
              <a:buNone/>
            </a:pPr>
            <a:r>
              <a:rPr lang="fr-CH" sz="1600" dirty="0">
                <a:sym typeface="Symbol" charset="0"/>
              </a:rPr>
              <a:t></a:t>
            </a:r>
            <a:r>
              <a:rPr lang="fr-CH" sz="1600" dirty="0"/>
              <a:t>2m, </a:t>
            </a:r>
            <a:r>
              <a:rPr lang="fr-CH" sz="1600" dirty="0">
                <a:sym typeface="Symbol" charset="0"/>
              </a:rPr>
              <a:t></a:t>
            </a:r>
            <a:r>
              <a:rPr lang="fr-CH" sz="1600" dirty="0"/>
              <a:t>2-microglobuline; </a:t>
            </a:r>
            <a:endParaRPr lang="fr-CH" sz="2000" dirty="0"/>
          </a:p>
          <a:p>
            <a:endParaRPr lang="fr-CH" sz="2000" dirty="0"/>
          </a:p>
        </p:txBody>
      </p:sp>
      <p:grpSp>
        <p:nvGrpSpPr>
          <p:cNvPr id="17" name="Groupe 16"/>
          <p:cNvGrpSpPr/>
          <p:nvPr/>
        </p:nvGrpSpPr>
        <p:grpSpPr>
          <a:xfrm>
            <a:off x="5292080" y="768097"/>
            <a:ext cx="3851920" cy="6089903"/>
            <a:chOff x="6223619" y="620688"/>
            <a:chExt cx="3864691" cy="6064493"/>
          </a:xfrm>
        </p:grpSpPr>
        <p:pic>
          <p:nvPicPr>
            <p:cNvPr id="18" name="Image 1" descr="dia_18_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3620" y="620688"/>
              <a:ext cx="3864690" cy="3091752"/>
            </a:xfrm>
            <a:prstGeom prst="rect">
              <a:avLst/>
            </a:prstGeom>
          </p:spPr>
        </p:pic>
        <p:pic>
          <p:nvPicPr>
            <p:cNvPr id="19" name="Image 1" descr="dia_18_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3619" y="3593429"/>
              <a:ext cx="3864691" cy="3091752"/>
            </a:xfrm>
            <a:prstGeom prst="rect">
              <a:avLst/>
            </a:prstGeom>
          </p:spPr>
        </p:pic>
      </p:grpSp>
    </p:spTree>
    <p:extLst>
      <p:ext uri="{BB962C8B-B14F-4D97-AF65-F5344CB8AC3E}">
        <p14:creationId xmlns:p14="http://schemas.microsoft.com/office/powerpoint/2010/main" val="21732281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MHC: Le domaine de liaison au peptide</a:t>
            </a:r>
          </a:p>
        </p:txBody>
      </p:sp>
      <p:sp>
        <p:nvSpPr>
          <p:cNvPr id="3" name="Espace réservé du contenu 2"/>
          <p:cNvSpPr>
            <a:spLocks noGrp="1"/>
          </p:cNvSpPr>
          <p:nvPr>
            <p:ph sz="half" idx="1"/>
          </p:nvPr>
        </p:nvSpPr>
        <p:spPr>
          <a:xfrm>
            <a:off x="625900" y="1988840"/>
            <a:ext cx="4375398" cy="4351338"/>
          </a:xfrm>
        </p:spPr>
        <p:txBody>
          <a:bodyPr>
            <a:normAutofit/>
          </a:bodyPr>
          <a:lstStyle/>
          <a:p>
            <a:r>
              <a:rPr lang="fr-CH" dirty="0"/>
              <a:t>Les domaines MHC se replient de façon à former une </a:t>
            </a:r>
            <a:r>
              <a:rPr lang="fr-CH" b="1" dirty="0"/>
              <a:t>poche ou fente. </a:t>
            </a:r>
          </a:p>
          <a:p>
            <a:r>
              <a:rPr lang="fr-CH" dirty="0"/>
              <a:t>Cette poche forme le </a:t>
            </a:r>
            <a:r>
              <a:rPr lang="fr-CH" b="1" dirty="0"/>
              <a:t>site de fixation du peptide, </a:t>
            </a:r>
            <a:r>
              <a:rPr lang="fr-CH" dirty="0"/>
              <a:t>où il est présenté aux cellules T. </a:t>
            </a:r>
          </a:p>
          <a:p>
            <a:r>
              <a:rPr lang="fr-CH" dirty="0"/>
              <a:t>Une molécules MHC peut accueillir un </a:t>
            </a:r>
            <a:r>
              <a:rPr lang="fr-CH" b="1" dirty="0"/>
              <a:t>nombre limité de peptides</a:t>
            </a:r>
            <a:r>
              <a:rPr lang="fr-CH" dirty="0"/>
              <a:t>. </a:t>
            </a:r>
          </a:p>
        </p:txBody>
      </p:sp>
      <p:pic>
        <p:nvPicPr>
          <p:cNvPr id="6" name="Picture 1"/>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402" t="2224" r="4178" b="51637"/>
          <a:stretch/>
        </p:blipFill>
        <p:spPr>
          <a:xfrm>
            <a:off x="5001298" y="2132856"/>
            <a:ext cx="3886200" cy="2748778"/>
          </a:xfrm>
        </p:spPr>
      </p:pic>
    </p:spTree>
    <p:extLst>
      <p:ext uri="{BB962C8B-B14F-4D97-AF65-F5344CB8AC3E}">
        <p14:creationId xmlns:p14="http://schemas.microsoft.com/office/powerpoint/2010/main" val="4220445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Le complexe génique MHC</a:t>
            </a:r>
          </a:p>
        </p:txBody>
      </p:sp>
      <p:sp>
        <p:nvSpPr>
          <p:cNvPr id="3" name="Espace réservé du contenu 2"/>
          <p:cNvSpPr>
            <a:spLocks noGrp="1"/>
          </p:cNvSpPr>
          <p:nvPr>
            <p:ph idx="1"/>
          </p:nvPr>
        </p:nvSpPr>
        <p:spPr/>
        <p:txBody>
          <a:bodyPr>
            <a:normAutofit/>
          </a:bodyPr>
          <a:lstStyle/>
          <a:p>
            <a:pPr marL="0" indent="0">
              <a:buNone/>
            </a:pPr>
            <a:r>
              <a:rPr lang="fr-CH" sz="2000" dirty="0"/>
              <a:t>Le locus HLA (Human </a:t>
            </a:r>
            <a:r>
              <a:rPr lang="fr-CH" sz="2000" dirty="0" err="1"/>
              <a:t>Leukocyte</a:t>
            </a:r>
            <a:r>
              <a:rPr lang="fr-CH" sz="2000" dirty="0"/>
              <a:t> </a:t>
            </a:r>
            <a:r>
              <a:rPr lang="fr-CH" sz="2000" dirty="0" err="1"/>
              <a:t>Antigen</a:t>
            </a:r>
            <a:r>
              <a:rPr lang="fr-CH" sz="2000" dirty="0"/>
              <a:t>) est localisé sur le chromosome 6 et s’étend sur  environ 4 Mb. </a:t>
            </a:r>
          </a:p>
          <a:p>
            <a:r>
              <a:rPr lang="fr-CH" sz="2000" dirty="0"/>
              <a:t>Région </a:t>
            </a:r>
            <a:r>
              <a:rPr lang="fr-CH" sz="2000" b="1" dirty="0"/>
              <a:t>dense en gènes</a:t>
            </a:r>
            <a:r>
              <a:rPr lang="fr-CH" sz="2000" dirty="0"/>
              <a:t>: contient plus de 220 gènes identifiés, dont plus de 40 codant pour des molécules MHC</a:t>
            </a:r>
          </a:p>
          <a:p>
            <a:r>
              <a:rPr lang="fr-CH" sz="2000" dirty="0"/>
              <a:t>La moitié des gènes environ sont des gènes non-MHC à </a:t>
            </a:r>
            <a:r>
              <a:rPr lang="fr-CH" sz="2000" b="1" dirty="0"/>
              <a:t>fonction immunologique</a:t>
            </a:r>
          </a:p>
          <a:p>
            <a:r>
              <a:rPr lang="fr-CH" sz="2000" dirty="0"/>
              <a:t>Nombreux </a:t>
            </a:r>
            <a:r>
              <a:rPr lang="fr-CH" sz="2000" b="1" dirty="0"/>
              <a:t>pseudogènes</a:t>
            </a:r>
            <a:r>
              <a:rPr lang="fr-CH" sz="2000" dirty="0"/>
              <a:t> ou gènes de fonction inconnue</a:t>
            </a:r>
          </a:p>
        </p:txBody>
      </p:sp>
      <p:pic>
        <p:nvPicPr>
          <p:cNvPr id="6" name="Image 1" descr="dia_20.jpg"/>
          <p:cNvPicPr>
            <a:picLocks noGrp="1" noChangeAspect="1"/>
          </p:cNvPicPr>
          <p:nvPr>
            <p:ph sz="half" idx="4294967295"/>
          </p:nvPr>
        </p:nvPicPr>
        <p:blipFill rotWithShape="1">
          <a:blip r:embed="rId2">
            <a:extLst>
              <a:ext uri="{28A0092B-C50C-407E-A947-70E740481C1C}">
                <a14:useLocalDpi xmlns:a14="http://schemas.microsoft.com/office/drawing/2010/main" val="0"/>
              </a:ext>
            </a:extLst>
          </a:blip>
          <a:srcRect l="1385" r="1959"/>
          <a:stretch/>
        </p:blipFill>
        <p:spPr>
          <a:xfrm>
            <a:off x="0" y="3225800"/>
            <a:ext cx="8858250" cy="3054350"/>
          </a:xfrm>
        </p:spPr>
      </p:pic>
    </p:spTree>
    <p:extLst>
      <p:ext uri="{BB962C8B-B14F-4D97-AF65-F5344CB8AC3E}">
        <p14:creationId xmlns:p14="http://schemas.microsoft.com/office/powerpoint/2010/main" val="323991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H" dirty="0"/>
              <a:t>Le complexe génétique MHC: HLA de classe I</a:t>
            </a:r>
          </a:p>
        </p:txBody>
      </p:sp>
      <p:sp>
        <p:nvSpPr>
          <p:cNvPr id="5" name="Content Placeholder 4"/>
          <p:cNvSpPr>
            <a:spLocks noGrp="1"/>
          </p:cNvSpPr>
          <p:nvPr>
            <p:ph idx="1"/>
          </p:nvPr>
        </p:nvSpPr>
        <p:spPr>
          <a:xfrm>
            <a:off x="204597" y="980728"/>
            <a:ext cx="8734806" cy="5365216"/>
          </a:xfrm>
        </p:spPr>
        <p:txBody>
          <a:bodyPr>
            <a:normAutofit/>
          </a:bodyPr>
          <a:lstStyle/>
          <a:p>
            <a:pPr marL="0" indent="0">
              <a:spcBef>
                <a:spcPts val="0"/>
              </a:spcBef>
              <a:buNone/>
            </a:pPr>
            <a:r>
              <a:rPr lang="fr-CH" sz="2000" dirty="0"/>
              <a:t>Chez l’homme, la locus codant le MHC de la classe I recouvre 2 Mb et contient:</a:t>
            </a:r>
          </a:p>
          <a:p>
            <a:pPr>
              <a:spcBef>
                <a:spcPts val="0"/>
              </a:spcBef>
            </a:pPr>
            <a:r>
              <a:rPr lang="fr-CH" sz="2000" b="1" dirty="0"/>
              <a:t>HLA-A, B, C </a:t>
            </a:r>
            <a:r>
              <a:rPr lang="fr-CH" sz="2000" dirty="0"/>
              <a:t>codant pour la chaine </a:t>
            </a:r>
            <a:r>
              <a:rPr lang="fr-CH" sz="2000" dirty="0">
                <a:cs typeface="Calibri" panose="020F0502020204030204" pitchFamily="34" charset="0"/>
              </a:rPr>
              <a:t>α</a:t>
            </a:r>
            <a:r>
              <a:rPr lang="fr-CH" sz="2000" dirty="0"/>
              <a:t> des molécules MHC I “classiques” </a:t>
            </a:r>
          </a:p>
          <a:p>
            <a:pPr>
              <a:spcBef>
                <a:spcPts val="0"/>
              </a:spcBef>
            </a:pPr>
            <a:r>
              <a:rPr lang="fr-CH" sz="2000" dirty="0"/>
              <a:t>Plusieurs gènes codant pour la chaine </a:t>
            </a:r>
            <a:r>
              <a:rPr lang="fr-CH" sz="2000" dirty="0">
                <a:cs typeface="Calibri" panose="020F0502020204030204" pitchFamily="34" charset="0"/>
              </a:rPr>
              <a:t>α</a:t>
            </a:r>
            <a:r>
              <a:rPr lang="fr-CH" sz="2000" dirty="0"/>
              <a:t> des molécules MHC I “</a:t>
            </a:r>
            <a:r>
              <a:rPr lang="fr-CH" sz="2000" dirty="0" err="1"/>
              <a:t>non-classiques</a:t>
            </a:r>
            <a:r>
              <a:rPr lang="fr-CH" sz="2000" dirty="0"/>
              <a:t>”</a:t>
            </a:r>
          </a:p>
          <a:p>
            <a:pPr>
              <a:spcBef>
                <a:spcPts val="0"/>
              </a:spcBef>
            </a:pPr>
            <a:r>
              <a:rPr lang="fr-CH" sz="2000" dirty="0"/>
              <a:t>Des pseudogènes et des gènes non-MHC</a:t>
            </a:r>
          </a:p>
          <a:p>
            <a:pPr>
              <a:spcBef>
                <a:spcPts val="0"/>
              </a:spcBef>
            </a:pPr>
            <a:r>
              <a:rPr lang="fr-CH" sz="2000" dirty="0"/>
              <a:t>Des gènes de fonction inconnue</a:t>
            </a:r>
          </a:p>
          <a:p>
            <a:pPr>
              <a:spcBef>
                <a:spcPts val="0"/>
              </a:spcBef>
            </a:pPr>
            <a:endParaRPr lang="fr-CH" sz="2000" dirty="0"/>
          </a:p>
          <a:p>
            <a:pPr>
              <a:spcBef>
                <a:spcPts val="0"/>
              </a:spcBef>
            </a:pPr>
            <a:endParaRPr lang="fr-CH" sz="2000" dirty="0"/>
          </a:p>
        </p:txBody>
      </p:sp>
      <p:pic>
        <p:nvPicPr>
          <p:cNvPr id="18" name="Image 3" descr="dia_21.jpg"/>
          <p:cNvPicPr>
            <a:picLocks noChangeAspect="1"/>
          </p:cNvPicPr>
          <p:nvPr/>
        </p:nvPicPr>
        <p:blipFill rotWithShape="1">
          <a:blip r:embed="rId3">
            <a:extLst>
              <a:ext uri="{28A0092B-C50C-407E-A947-70E740481C1C}">
                <a14:useLocalDpi xmlns:a14="http://schemas.microsoft.com/office/drawing/2010/main" val="0"/>
              </a:ext>
            </a:extLst>
          </a:blip>
          <a:srcRect t="43055"/>
          <a:stretch/>
        </p:blipFill>
        <p:spPr>
          <a:xfrm>
            <a:off x="971600" y="2636912"/>
            <a:ext cx="7546270" cy="286480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H" dirty="0"/>
              <a:t>Le complexe génique MHC: HLA de classe II</a:t>
            </a:r>
          </a:p>
        </p:txBody>
      </p:sp>
      <p:sp>
        <p:nvSpPr>
          <p:cNvPr id="5" name="Content Placeholder 4"/>
          <p:cNvSpPr>
            <a:spLocks noGrp="1"/>
          </p:cNvSpPr>
          <p:nvPr>
            <p:ph idx="1"/>
          </p:nvPr>
        </p:nvSpPr>
        <p:spPr>
          <a:xfrm>
            <a:off x="204597" y="980728"/>
            <a:ext cx="8734806" cy="5365216"/>
          </a:xfrm>
        </p:spPr>
        <p:txBody>
          <a:bodyPr>
            <a:normAutofit/>
          </a:bodyPr>
          <a:lstStyle/>
          <a:p>
            <a:pPr marL="0" indent="0">
              <a:spcBef>
                <a:spcPts val="0"/>
              </a:spcBef>
              <a:buNone/>
            </a:pPr>
            <a:r>
              <a:rPr lang="fr-CH" sz="2000" dirty="0"/>
              <a:t>Chez l’homme, la région de la classe II </a:t>
            </a:r>
            <a:r>
              <a:rPr lang="fr-CH" dirty="0"/>
              <a:t>s’étend</a:t>
            </a:r>
            <a:r>
              <a:rPr lang="fr-CH" sz="2000" dirty="0"/>
              <a:t> ~ 750 kb et contient: </a:t>
            </a:r>
          </a:p>
          <a:p>
            <a:pPr>
              <a:spcBef>
                <a:spcPts val="0"/>
              </a:spcBef>
            </a:pPr>
            <a:r>
              <a:rPr lang="fr-CH" sz="2000" dirty="0"/>
              <a:t>Trois groupes de gènes de classe II "classiques", appelés </a:t>
            </a:r>
            <a:r>
              <a:rPr lang="fr-CH" sz="2000" b="1" dirty="0"/>
              <a:t>HLA-DR, -DP </a:t>
            </a:r>
            <a:r>
              <a:rPr lang="fr-CH" sz="2000" dirty="0"/>
              <a:t>et</a:t>
            </a:r>
            <a:r>
              <a:rPr lang="fr-CH" sz="2000" b="1" dirty="0"/>
              <a:t> -DQ</a:t>
            </a:r>
          </a:p>
          <a:p>
            <a:pPr>
              <a:spcBef>
                <a:spcPts val="0"/>
              </a:spcBef>
            </a:pPr>
            <a:r>
              <a:rPr lang="fr-CH" sz="2000" dirty="0"/>
              <a:t>Deux paires de gènes de classe II «</a:t>
            </a:r>
            <a:r>
              <a:rPr lang="fr-CH" sz="2000" dirty="0" err="1"/>
              <a:t>non-classiques</a:t>
            </a:r>
            <a:r>
              <a:rPr lang="fr-CH" sz="2000" dirty="0"/>
              <a:t>", appelés </a:t>
            </a:r>
            <a:r>
              <a:rPr lang="fr-CH" sz="2000" b="1" dirty="0"/>
              <a:t>HLA-DM </a:t>
            </a:r>
            <a:r>
              <a:rPr lang="fr-CH" sz="2000" dirty="0"/>
              <a:t>et</a:t>
            </a:r>
            <a:r>
              <a:rPr lang="fr-CH" sz="2000" b="1" dirty="0"/>
              <a:t> HLA-DO</a:t>
            </a:r>
          </a:p>
          <a:p>
            <a:pPr>
              <a:spcBef>
                <a:spcPts val="0"/>
              </a:spcBef>
            </a:pPr>
            <a:r>
              <a:rPr lang="fr-CH" sz="2000" dirty="0"/>
              <a:t>Une série de gènes qui jouent un rôle important dans la voie de la présentation des antigènes de classe II</a:t>
            </a:r>
          </a:p>
          <a:p>
            <a:pPr>
              <a:spcBef>
                <a:spcPts val="0"/>
              </a:spcBef>
            </a:pPr>
            <a:r>
              <a:rPr lang="fr-CH" sz="2000" dirty="0"/>
              <a:t>Des pseudogènes</a:t>
            </a:r>
          </a:p>
          <a:p>
            <a:pPr>
              <a:spcBef>
                <a:spcPts val="0"/>
              </a:spcBef>
            </a:pPr>
            <a:endParaRPr lang="fr-CH" sz="2000" dirty="0"/>
          </a:p>
          <a:p>
            <a:pPr>
              <a:spcBef>
                <a:spcPts val="0"/>
              </a:spcBef>
            </a:pPr>
            <a:endParaRPr lang="fr-CH" sz="2000" dirty="0"/>
          </a:p>
        </p:txBody>
      </p:sp>
      <p:pic>
        <p:nvPicPr>
          <p:cNvPr id="4" name="Picture 9">
            <a:extLst>
              <a:ext uri="{FF2B5EF4-FFF2-40B4-BE49-F238E27FC236}">
                <a16:creationId xmlns:a16="http://schemas.microsoft.com/office/drawing/2014/main" id="{F73773FD-EE35-564D-8308-DBD40FA0D0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72" t="34649" r="1606" b="1520"/>
          <a:stretch/>
        </p:blipFill>
        <p:spPr bwMode="auto">
          <a:xfrm>
            <a:off x="1475657" y="2924944"/>
            <a:ext cx="5976664"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4011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MHC: expression codominante</a:t>
            </a:r>
          </a:p>
        </p:txBody>
      </p:sp>
      <p:sp>
        <p:nvSpPr>
          <p:cNvPr id="3" name="Espace réservé du contenu 2"/>
          <p:cNvSpPr>
            <a:spLocks noGrp="1"/>
          </p:cNvSpPr>
          <p:nvPr>
            <p:ph sz="half" idx="1"/>
          </p:nvPr>
        </p:nvSpPr>
        <p:spPr>
          <a:xfrm>
            <a:off x="207256" y="917554"/>
            <a:ext cx="8729488" cy="4351338"/>
          </a:xfrm>
        </p:spPr>
        <p:txBody>
          <a:bodyPr>
            <a:normAutofit/>
          </a:bodyPr>
          <a:lstStyle/>
          <a:p>
            <a:pPr>
              <a:spcBef>
                <a:spcPts val="600"/>
              </a:spcBef>
            </a:pPr>
            <a:r>
              <a:rPr lang="fr-CH" sz="1800" dirty="0"/>
              <a:t>L’expression des gènes MHC est </a:t>
            </a:r>
            <a:r>
              <a:rPr lang="fr-CH" sz="1800" b="1" dirty="0" err="1"/>
              <a:t>co</a:t>
            </a:r>
            <a:r>
              <a:rPr lang="fr-CH" sz="1800" b="1" dirty="0"/>
              <a:t>-dominante</a:t>
            </a:r>
          </a:p>
          <a:p>
            <a:pPr>
              <a:spcBef>
                <a:spcPts val="0"/>
              </a:spcBef>
            </a:pPr>
            <a:endParaRPr lang="fr-CH" sz="1800" b="1" dirty="0"/>
          </a:p>
          <a:p>
            <a:pPr>
              <a:spcBef>
                <a:spcPts val="0"/>
              </a:spcBef>
            </a:pPr>
            <a:r>
              <a:rPr lang="fr-CH" sz="1800" b="1" dirty="0"/>
              <a:t>MHC de classe I </a:t>
            </a:r>
          </a:p>
          <a:p>
            <a:pPr lvl="1">
              <a:spcBef>
                <a:spcPts val="0"/>
              </a:spcBef>
              <a:buFont typeface="Courier New" panose="02070309020205020404" pitchFamily="49" charset="0"/>
              <a:buChar char="o"/>
            </a:pPr>
            <a:r>
              <a:rPr lang="fr-CH" sz="1800" dirty="0"/>
              <a:t>Consiste en une chaine </a:t>
            </a:r>
            <a:r>
              <a:rPr lang="fr-CH" sz="1800" dirty="0">
                <a:latin typeface="Calibri" panose="020F0502020204030204" pitchFamily="34" charset="0"/>
                <a:cs typeface="Calibri" panose="020F0502020204030204" pitchFamily="34" charset="0"/>
              </a:rPr>
              <a:t>α</a:t>
            </a:r>
            <a:r>
              <a:rPr lang="fr-CH" sz="1800" dirty="0"/>
              <a:t> et la </a:t>
            </a:r>
            <a:r>
              <a:rPr lang="fr-CH" sz="1800" dirty="0">
                <a:latin typeface="Calibri" panose="020F0502020204030204" pitchFamily="34" charset="0"/>
                <a:cs typeface="Calibri" panose="020F0502020204030204" pitchFamily="34" charset="0"/>
              </a:rPr>
              <a:t>β</a:t>
            </a:r>
            <a:r>
              <a:rPr lang="fr-CH" sz="1800" dirty="0"/>
              <a:t>2-microglobuline</a:t>
            </a:r>
          </a:p>
          <a:p>
            <a:pPr lvl="1">
              <a:spcBef>
                <a:spcPts val="0"/>
              </a:spcBef>
              <a:buFont typeface="Courier New" panose="02070309020205020404" pitchFamily="49" charset="0"/>
              <a:buChar char="o"/>
            </a:pPr>
            <a:r>
              <a:rPr lang="fr-CH" sz="1800" dirty="0"/>
              <a:t>Une même cellule peut exprimer jusqu’à </a:t>
            </a:r>
            <a:r>
              <a:rPr lang="fr-CH" sz="1800" b="1" dirty="0"/>
              <a:t>6 molécules de MHC de classe I différentes</a:t>
            </a:r>
          </a:p>
          <a:p>
            <a:pPr>
              <a:spcBef>
                <a:spcPts val="0"/>
              </a:spcBef>
            </a:pPr>
            <a:r>
              <a:rPr lang="fr-CH" sz="1800" b="1" dirty="0"/>
              <a:t>MHC de classe II</a:t>
            </a:r>
          </a:p>
          <a:p>
            <a:pPr lvl="1">
              <a:spcBef>
                <a:spcPts val="0"/>
              </a:spcBef>
              <a:buFont typeface="Courier New" panose="02070309020205020404" pitchFamily="49" charset="0"/>
              <a:buChar char="o"/>
            </a:pPr>
            <a:r>
              <a:rPr lang="fr-CH" sz="1800" dirty="0"/>
              <a:t>consiste en une chaine </a:t>
            </a:r>
            <a:r>
              <a:rPr lang="fr-CH" sz="1800" dirty="0">
                <a:cs typeface="Calibri" panose="020F0502020204030204" pitchFamily="34" charset="0"/>
              </a:rPr>
              <a:t>α</a:t>
            </a:r>
            <a:r>
              <a:rPr lang="fr-CH" sz="1800" dirty="0"/>
              <a:t> et une chaine </a:t>
            </a:r>
            <a:r>
              <a:rPr lang="fr-CH" sz="1800" dirty="0">
                <a:cs typeface="Calibri" panose="020F0502020204030204" pitchFamily="34" charset="0"/>
              </a:rPr>
              <a:t>β</a:t>
            </a:r>
            <a:endParaRPr lang="fr-CH" sz="1800" dirty="0"/>
          </a:p>
          <a:p>
            <a:pPr lvl="1">
              <a:spcBef>
                <a:spcPts val="0"/>
              </a:spcBef>
              <a:buFont typeface="Courier New" panose="02070309020205020404" pitchFamily="49" charset="0"/>
              <a:buChar char="o"/>
            </a:pPr>
            <a:r>
              <a:rPr lang="fr-CH" sz="1800" dirty="0">
                <a:cs typeface="Calibri" panose="020F0502020204030204" pitchFamily="34" charset="0"/>
              </a:rPr>
              <a:t>Les chaines α</a:t>
            </a:r>
            <a:r>
              <a:rPr lang="fr-CH" sz="1800" dirty="0"/>
              <a:t> et </a:t>
            </a:r>
            <a:r>
              <a:rPr lang="fr-CH" sz="1800" dirty="0">
                <a:cs typeface="Calibri" panose="020F0502020204030204" pitchFamily="34" charset="0"/>
              </a:rPr>
              <a:t>β</a:t>
            </a:r>
            <a:r>
              <a:rPr lang="fr-CH" sz="1800" dirty="0"/>
              <a:t> peuvent s’appareiller en cis (les deux proviennent du même chromosome) ou en trans (une de chaque chromosome) </a:t>
            </a:r>
          </a:p>
          <a:p>
            <a:pPr lvl="1">
              <a:spcBef>
                <a:spcPts val="0"/>
              </a:spcBef>
              <a:buFont typeface="Courier New" panose="02070309020205020404" pitchFamily="49" charset="0"/>
              <a:buChar char="o"/>
            </a:pPr>
            <a:r>
              <a:rPr lang="fr-CH" sz="1800" dirty="0"/>
              <a:t>Une même cellule peut exprimer jusqu’à </a:t>
            </a:r>
            <a:r>
              <a:rPr lang="fr-CH" sz="1800" b="1" dirty="0"/>
              <a:t>16 molécules différentes de MHC classe II</a:t>
            </a:r>
            <a:endParaRPr lang="fr-CH" sz="1800" dirty="0"/>
          </a:p>
        </p:txBody>
      </p:sp>
      <p:pic>
        <p:nvPicPr>
          <p:cNvPr id="6" name="Image 3" descr="dia_22.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5451"/>
          <a:stretch/>
        </p:blipFill>
        <p:spPr>
          <a:xfrm>
            <a:off x="1878980" y="3802537"/>
            <a:ext cx="5386040" cy="3055463"/>
          </a:xfrm>
        </p:spPr>
      </p:pic>
    </p:spTree>
    <p:extLst>
      <p:ext uri="{BB962C8B-B14F-4D97-AF65-F5344CB8AC3E}">
        <p14:creationId xmlns:p14="http://schemas.microsoft.com/office/powerpoint/2010/main" val="26728754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Pourquoi ce nombre élevé de molécules MHC?</a:t>
            </a:r>
          </a:p>
        </p:txBody>
      </p:sp>
      <p:sp>
        <p:nvSpPr>
          <p:cNvPr id="3" name="Espace réservé du contenu 2"/>
          <p:cNvSpPr>
            <a:spLocks noGrp="1"/>
          </p:cNvSpPr>
          <p:nvPr>
            <p:ph sz="half" idx="1"/>
          </p:nvPr>
        </p:nvSpPr>
        <p:spPr>
          <a:xfrm>
            <a:off x="251520" y="1196752"/>
            <a:ext cx="4104456" cy="4351338"/>
          </a:xfrm>
        </p:spPr>
        <p:txBody>
          <a:bodyPr>
            <a:noAutofit/>
          </a:bodyPr>
          <a:lstStyle/>
          <a:p>
            <a:pPr marL="0" indent="0">
              <a:buNone/>
            </a:pPr>
            <a:r>
              <a:rPr lang="fr-CH" sz="1800" b="1" i="1" dirty="0"/>
              <a:t>Causes de la diversité</a:t>
            </a:r>
          </a:p>
          <a:p>
            <a:r>
              <a:rPr lang="fr-CH" sz="1800" dirty="0"/>
              <a:t>L’expression du MHC est codominante</a:t>
            </a:r>
          </a:p>
          <a:p>
            <a:r>
              <a:rPr lang="fr-CH" sz="1800" dirty="0"/>
              <a:t>Plusieurs gènes, </a:t>
            </a:r>
          </a:p>
          <a:p>
            <a:r>
              <a:rPr lang="fr-CH" sz="1800" dirty="0"/>
              <a:t>Association en cis ou trans pour le MHC de classe II</a:t>
            </a:r>
          </a:p>
          <a:p>
            <a:r>
              <a:rPr lang="fr-CH" sz="1800" dirty="0"/>
              <a:t>Les gènes MHC sont polymorphiques au sein de la population humaine </a:t>
            </a:r>
          </a:p>
          <a:p>
            <a:pPr marL="0" indent="0">
              <a:buNone/>
            </a:pPr>
            <a:r>
              <a:rPr lang="fr-CH" sz="1800" b="1" i="1" dirty="0"/>
              <a:t>Raisons de la diversité</a:t>
            </a:r>
          </a:p>
          <a:p>
            <a:r>
              <a:rPr lang="fr-CH" sz="1800" dirty="0"/>
              <a:t>Chaque molécule MHC peut présenter un choix limité de peptides </a:t>
            </a:r>
            <a:r>
              <a:rPr lang="fr-CH" sz="1800" dirty="0">
                <a:sym typeface="Wingdings" panose="05000000000000000000" pitchFamily="2" charset="2"/>
              </a:rPr>
              <a:t> le nombre élevé de molécules MHC exprimées par chaque individu augmente le nombre de peptides possibles </a:t>
            </a:r>
          </a:p>
          <a:p>
            <a:r>
              <a:rPr lang="fr-CH" sz="1800" dirty="0"/>
              <a:t>Garantit que chaque individu puisse répondre différemment à des antigènes différents </a:t>
            </a:r>
            <a:r>
              <a:rPr lang="fr-CH" sz="1800" dirty="0">
                <a:sym typeface="Wingdings" panose="05000000000000000000" pitchFamily="2" charset="2"/>
              </a:rPr>
              <a:t> augmente les chances de survie au niveau de la population</a:t>
            </a:r>
            <a:endParaRPr lang="fr-CH" sz="1800" dirty="0"/>
          </a:p>
        </p:txBody>
      </p:sp>
      <p:sp>
        <p:nvSpPr>
          <p:cNvPr id="9" name="Content Placeholder 8"/>
          <p:cNvSpPr>
            <a:spLocks noGrp="1"/>
          </p:cNvSpPr>
          <p:nvPr>
            <p:ph sz="half" idx="2"/>
          </p:nvPr>
        </p:nvSpPr>
        <p:spPr/>
        <p:txBody>
          <a:bodyPr>
            <a:normAutofit/>
          </a:bodyPr>
          <a:lstStyle/>
          <a:p>
            <a:endParaRPr lang="fr-CH"/>
          </a:p>
        </p:txBody>
      </p:sp>
      <p:grpSp>
        <p:nvGrpSpPr>
          <p:cNvPr id="6" name="Groupe 5"/>
          <p:cNvGrpSpPr/>
          <p:nvPr/>
        </p:nvGrpSpPr>
        <p:grpSpPr>
          <a:xfrm>
            <a:off x="4443986" y="1455771"/>
            <a:ext cx="4437836" cy="4476540"/>
            <a:chOff x="4927476" y="692696"/>
            <a:chExt cx="5270492" cy="5316459"/>
          </a:xfrm>
        </p:grpSpPr>
        <p:pic>
          <p:nvPicPr>
            <p:cNvPr id="7" name="Image 1" descr="4470_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7476" y="692696"/>
              <a:ext cx="5270492" cy="2740656"/>
            </a:xfrm>
            <a:prstGeom prst="rect">
              <a:avLst/>
            </a:prstGeom>
          </p:spPr>
        </p:pic>
        <p:pic>
          <p:nvPicPr>
            <p:cNvPr id="8" name="Image 1" descr="4470_c.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7476" y="3573016"/>
              <a:ext cx="5270492" cy="2436139"/>
            </a:xfrm>
            <a:prstGeom prst="rect">
              <a:avLst/>
            </a:prstGeom>
          </p:spPr>
        </p:pic>
      </p:grpSp>
    </p:spTree>
    <p:extLst>
      <p:ext uri="{BB962C8B-B14F-4D97-AF65-F5344CB8AC3E}">
        <p14:creationId xmlns:p14="http://schemas.microsoft.com/office/powerpoint/2010/main" val="24351312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H" dirty="0"/>
              <a:t>Conséquences de la diversité du MHC (I): restriction au soi</a:t>
            </a:r>
          </a:p>
        </p:txBody>
      </p:sp>
      <p:sp>
        <p:nvSpPr>
          <p:cNvPr id="3" name="Espace réservé du contenu 2"/>
          <p:cNvSpPr>
            <a:spLocks noGrp="1"/>
          </p:cNvSpPr>
          <p:nvPr>
            <p:ph sz="half" idx="1"/>
          </p:nvPr>
        </p:nvSpPr>
        <p:spPr>
          <a:xfrm>
            <a:off x="1187624" y="1196752"/>
            <a:ext cx="6552728" cy="4351338"/>
          </a:xfrm>
        </p:spPr>
        <p:txBody>
          <a:bodyPr/>
          <a:lstStyle/>
          <a:p>
            <a:pPr marL="0" indent="0">
              <a:buNone/>
            </a:pPr>
            <a:r>
              <a:rPr lang="fr-CH" dirty="0"/>
              <a:t> Les réponses des cellules T sont restreintes au soi</a:t>
            </a:r>
          </a:p>
        </p:txBody>
      </p:sp>
      <p:pic>
        <p:nvPicPr>
          <p:cNvPr id="6" name="Image 2" descr="mooc_4_dia42.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85448" y="1988810"/>
            <a:ext cx="7573104" cy="4733191"/>
          </a:xfrm>
        </p:spPr>
      </p:pic>
    </p:spTree>
    <p:extLst>
      <p:ext uri="{BB962C8B-B14F-4D97-AF65-F5344CB8AC3E}">
        <p14:creationId xmlns:p14="http://schemas.microsoft.com/office/powerpoint/2010/main" val="14138056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H" dirty="0"/>
              <a:t>Conséquences de la diversité du MHC (II): rejet de greffe</a:t>
            </a:r>
          </a:p>
        </p:txBody>
      </p:sp>
      <p:sp>
        <p:nvSpPr>
          <p:cNvPr id="3" name="Espace réservé du contenu 2"/>
          <p:cNvSpPr>
            <a:spLocks noGrp="1"/>
          </p:cNvSpPr>
          <p:nvPr>
            <p:ph sz="half" idx="1"/>
          </p:nvPr>
        </p:nvSpPr>
        <p:spPr>
          <a:xfrm>
            <a:off x="899592" y="908720"/>
            <a:ext cx="7560840" cy="1152128"/>
          </a:xfrm>
        </p:spPr>
        <p:txBody>
          <a:bodyPr>
            <a:normAutofit/>
          </a:bodyPr>
          <a:lstStyle/>
          <a:p>
            <a:pPr marL="0" indent="0">
              <a:buNone/>
            </a:pPr>
            <a:r>
              <a:rPr lang="fr-CH" sz="2000" dirty="0"/>
              <a:t>Ensemble avec les protéines ABO du groupe sanguin, la diversité des molécules MHC pose un obstacle aux greffes.</a:t>
            </a:r>
          </a:p>
        </p:txBody>
      </p:sp>
      <p:pic>
        <p:nvPicPr>
          <p:cNvPr id="6" name="Image 1" descr="mooc_4_dia43.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550630" y="1738904"/>
            <a:ext cx="6258764" cy="5085245"/>
          </a:xfrm>
        </p:spPr>
      </p:pic>
    </p:spTree>
    <p:extLst>
      <p:ext uri="{BB962C8B-B14F-4D97-AF65-F5344CB8AC3E}">
        <p14:creationId xmlns:p14="http://schemas.microsoft.com/office/powerpoint/2010/main" val="939639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fr-CH" dirty="0">
                <a:solidFill>
                  <a:schemeClr val="bg1"/>
                </a:solidFill>
              </a:rPr>
              <a:t>Conclusions | Molécules MHC </a:t>
            </a:r>
          </a:p>
        </p:txBody>
      </p:sp>
      <p:sp>
        <p:nvSpPr>
          <p:cNvPr id="3" name="Espace réservé du contenu 2"/>
          <p:cNvSpPr>
            <a:spLocks noGrp="1"/>
          </p:cNvSpPr>
          <p:nvPr>
            <p:ph idx="1"/>
          </p:nvPr>
        </p:nvSpPr>
        <p:spPr>
          <a:xfrm>
            <a:off x="0" y="1052736"/>
            <a:ext cx="9058334" cy="5365216"/>
          </a:xfrm>
        </p:spPr>
        <p:txBody>
          <a:bodyPr>
            <a:normAutofit fontScale="85000" lnSpcReduction="10000"/>
          </a:bodyPr>
          <a:lstStyle/>
          <a:p>
            <a:pPr marL="0" indent="0">
              <a:buNone/>
            </a:pPr>
            <a:r>
              <a:rPr lang="fr-CH" b="1" dirty="0"/>
              <a:t>Molécules MHC</a:t>
            </a:r>
          </a:p>
          <a:p>
            <a:pPr marL="0" indent="0">
              <a:buNone/>
            </a:pPr>
            <a:r>
              <a:rPr lang="fr-CH" dirty="0"/>
              <a:t>On appelle MHC l’ensemble des molécules présentatrices d’antigène qui présentent des antigènes protéiques aux lymphocytes T. </a:t>
            </a:r>
          </a:p>
          <a:p>
            <a:pPr lvl="1"/>
            <a:r>
              <a:rPr lang="fr-CH" dirty="0"/>
              <a:t> Les molécules MHC de classe I présentent des peptides (de protéines cytosoliques) aux cellules T CD8+.</a:t>
            </a:r>
          </a:p>
          <a:p>
            <a:pPr lvl="1"/>
            <a:r>
              <a:rPr lang="fr-CH" dirty="0"/>
              <a:t> Les molécules MHC de classe II présentent des peptides (de protéines </a:t>
            </a:r>
            <a:r>
              <a:rPr lang="fr-CH" dirty="0" err="1"/>
              <a:t>endocytosées</a:t>
            </a:r>
            <a:r>
              <a:rPr lang="fr-CH" dirty="0"/>
              <a:t>) aux cellules T CD4+.</a:t>
            </a:r>
          </a:p>
          <a:p>
            <a:pPr lvl="1"/>
            <a:r>
              <a:rPr lang="fr-CH" dirty="0"/>
              <a:t>Chaque variant MHC peut fixer un choix varié mais limité de peptides.</a:t>
            </a:r>
          </a:p>
          <a:p>
            <a:pPr marL="0" indent="0">
              <a:buNone/>
            </a:pPr>
            <a:r>
              <a:rPr lang="fr-CH" b="1" dirty="0"/>
              <a:t>Polymorphisme du MHC</a:t>
            </a:r>
          </a:p>
          <a:p>
            <a:pPr marL="0" indent="0">
              <a:buNone/>
            </a:pPr>
            <a:r>
              <a:rPr lang="fr-CH" dirty="0"/>
              <a:t>Dans chaque individu, le nombre de molécules MHC est important pour présenter de nombreux antigènes.</a:t>
            </a:r>
          </a:p>
          <a:p>
            <a:pPr lvl="1"/>
            <a:r>
              <a:rPr lang="fr-CH" dirty="0"/>
              <a:t>Le MHC est polygénique: les cellules expriment plusieurs molécules de chaque classe </a:t>
            </a:r>
          </a:p>
          <a:p>
            <a:pPr lvl="1"/>
            <a:r>
              <a:rPr lang="fr-CH" dirty="0"/>
              <a:t>Le MHC est polymorphique: chaque molécules MHC existe sous forme de multiples variants</a:t>
            </a:r>
          </a:p>
          <a:p>
            <a:pPr lvl="1"/>
            <a:r>
              <a:rPr lang="fr-CH" dirty="0" err="1"/>
              <a:t>Co-dominance</a:t>
            </a:r>
            <a:r>
              <a:rPr lang="fr-CH" dirty="0"/>
              <a:t>: chaque molécule MHC existe sous deux variants dans les individus hétérozygotes</a:t>
            </a:r>
          </a:p>
          <a:p>
            <a:pPr marL="0" indent="0">
              <a:buNone/>
            </a:pPr>
            <a:r>
              <a:rPr lang="fr-CH" b="1" dirty="0"/>
              <a:t>Diversité du MHC</a:t>
            </a:r>
          </a:p>
          <a:p>
            <a:pPr lvl="1"/>
            <a:r>
              <a:rPr lang="fr-CH" dirty="0"/>
              <a:t>garantit un niveau de diversité dans la présentation des peptides pour un individu</a:t>
            </a:r>
          </a:p>
          <a:p>
            <a:pPr lvl="1"/>
            <a:r>
              <a:rPr lang="fr-CH" dirty="0"/>
              <a:t>explique pourquoi deux individus sont capables de présenter et de répondre à des antigènes différents</a:t>
            </a:r>
          </a:p>
          <a:p>
            <a:pPr lvl="1"/>
            <a:r>
              <a:rPr lang="fr-CH" dirty="0"/>
              <a:t>explique la restriction au soi: les cellules T reconnaissent des antigènes présentés par les molécules MHC du soi. </a:t>
            </a:r>
          </a:p>
          <a:p>
            <a:pPr lvl="1"/>
            <a:r>
              <a:rPr lang="fr-CH" dirty="0"/>
              <a:t>Contribue au rejet de greffe entre individus </a:t>
            </a:r>
          </a:p>
        </p:txBody>
      </p:sp>
    </p:spTree>
    <p:extLst>
      <p:ext uri="{BB962C8B-B14F-4D97-AF65-F5344CB8AC3E}">
        <p14:creationId xmlns:p14="http://schemas.microsoft.com/office/powerpoint/2010/main" val="125428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CH" sz="2400" dirty="0"/>
              <a:t>Caractéristiques des molécules du complexe majeur d’histocompatibilité (MHC)</a:t>
            </a:r>
          </a:p>
        </p:txBody>
      </p:sp>
      <p:pic>
        <p:nvPicPr>
          <p:cNvPr id="5" name="Picture 2" descr="S9781416046882-003-f008"/>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833382" y="903288"/>
            <a:ext cx="5534387" cy="5365750"/>
          </a:xfrm>
        </p:spPr>
      </p:pic>
    </p:spTree>
    <p:extLst>
      <p:ext uri="{BB962C8B-B14F-4D97-AF65-F5344CB8AC3E}">
        <p14:creationId xmlns:p14="http://schemas.microsoft.com/office/powerpoint/2010/main" val="2401499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a:t>Quelles cellules présentent l’antigène? </a:t>
            </a:r>
          </a:p>
        </p:txBody>
      </p:sp>
      <p:sp>
        <p:nvSpPr>
          <p:cNvPr id="3" name="Espace réservé du contenu 2"/>
          <p:cNvSpPr>
            <a:spLocks noGrp="1"/>
          </p:cNvSpPr>
          <p:nvPr>
            <p:ph idx="1"/>
          </p:nvPr>
        </p:nvSpPr>
        <p:spPr>
          <a:xfrm>
            <a:off x="204597" y="791175"/>
            <a:ext cx="8734806" cy="5365216"/>
          </a:xfrm>
        </p:spPr>
        <p:txBody>
          <a:bodyPr>
            <a:normAutofit/>
          </a:bodyPr>
          <a:lstStyle/>
          <a:p>
            <a:r>
              <a:rPr lang="fr-CH" sz="1600" dirty="0"/>
              <a:t>Toutes les cellules à l’exception des globules rouges expriment des molécules MHC de classe I, peuvent présenter des antigènes et peuvent agir en tant que cellules présentatrices d’antigène.</a:t>
            </a:r>
          </a:p>
          <a:p>
            <a:r>
              <a:rPr lang="fr-CH" sz="1600" dirty="0"/>
              <a:t>Le terme de </a:t>
            </a:r>
            <a:r>
              <a:rPr lang="fr-CH" sz="1600" b="1" dirty="0"/>
              <a:t>cellule présentatrice d’antigène (APC) </a:t>
            </a:r>
            <a:r>
              <a:rPr lang="fr-CH" sz="1600" dirty="0"/>
              <a:t>est réservé aux cellules dendritiques, aux macrophages et aux cellules B, capables de donner un signal </a:t>
            </a:r>
            <a:r>
              <a:rPr lang="fr-CH" sz="1600" dirty="0" err="1"/>
              <a:t>co</a:t>
            </a:r>
            <a:r>
              <a:rPr lang="fr-CH" sz="1600" dirty="0"/>
              <a:t>-stimulateur et d’exprimer le MHC de classe II.</a:t>
            </a:r>
          </a:p>
          <a:p>
            <a:r>
              <a:rPr lang="fr-CH" sz="1600" b="1" dirty="0"/>
              <a:t>Les cellules dendritiques (</a:t>
            </a:r>
            <a:r>
              <a:rPr lang="fr-CH" sz="1600" b="1" dirty="0" err="1"/>
              <a:t>DCs</a:t>
            </a:r>
            <a:r>
              <a:rPr lang="fr-CH" sz="1600" b="1" dirty="0"/>
              <a:t>) </a:t>
            </a:r>
            <a:r>
              <a:rPr lang="fr-CH" sz="1600" dirty="0"/>
              <a:t>sont les </a:t>
            </a:r>
            <a:r>
              <a:rPr lang="fr-CH" sz="1600" dirty="0" err="1"/>
              <a:t>APCs</a:t>
            </a:r>
            <a:r>
              <a:rPr lang="fr-CH" sz="1600" dirty="0"/>
              <a:t> professionnelles idéales, puisqu’elles sont capables de présenter les antigènes aux cellules T naïves et de provoquer leur activation.</a:t>
            </a:r>
          </a:p>
          <a:p>
            <a:r>
              <a:rPr lang="fr-CH" sz="1600" b="1" dirty="0"/>
              <a:t>Cellule cible </a:t>
            </a:r>
            <a:r>
              <a:rPr lang="fr-CH" sz="1600" dirty="0"/>
              <a:t>est le nom donné aux cellules qui présentent l’antigène dans le contexte des molécules MHC de classe I afin de stimuler les cellules T effectrices et être éliminées par ces dernières (p. ex. dans le cas de cellules infectées ou malignes)</a:t>
            </a:r>
          </a:p>
        </p:txBody>
      </p:sp>
      <p:pic>
        <p:nvPicPr>
          <p:cNvPr id="6" name="Image 1" descr="dia_27.jpg"/>
          <p:cNvPicPr>
            <a:picLocks noGrp="1" noChangeAspect="1"/>
          </p:cNvPicPr>
          <p:nvPr>
            <p:ph sz="half" idx="4294967295"/>
          </p:nvPr>
        </p:nvPicPr>
        <p:blipFill rotWithShape="1">
          <a:blip r:embed="rId2">
            <a:extLst>
              <a:ext uri="{28A0092B-C50C-407E-A947-70E740481C1C}">
                <a14:useLocalDpi xmlns:a14="http://schemas.microsoft.com/office/drawing/2010/main" val="0"/>
              </a:ext>
            </a:extLst>
          </a:blip>
          <a:srcRect t="2764" b="4546"/>
          <a:stretch/>
        </p:blipFill>
        <p:spPr>
          <a:xfrm>
            <a:off x="3971925" y="3473450"/>
            <a:ext cx="5172075" cy="3357563"/>
          </a:xfrm>
        </p:spPr>
      </p:pic>
    </p:spTree>
    <p:extLst>
      <p:ext uri="{BB962C8B-B14F-4D97-AF65-F5344CB8AC3E}">
        <p14:creationId xmlns:p14="http://schemas.microsoft.com/office/powerpoint/2010/main" val="3324812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Comment les cellules présentent-elles l’antigène?</a:t>
            </a:r>
          </a:p>
        </p:txBody>
      </p:sp>
      <p:sp>
        <p:nvSpPr>
          <p:cNvPr id="3" name="Espace réservé du contenu 2"/>
          <p:cNvSpPr>
            <a:spLocks noGrp="1"/>
          </p:cNvSpPr>
          <p:nvPr>
            <p:ph sz="half" idx="1"/>
          </p:nvPr>
        </p:nvSpPr>
        <p:spPr>
          <a:xfrm>
            <a:off x="395536" y="1412776"/>
            <a:ext cx="3886200" cy="4351338"/>
          </a:xfrm>
        </p:spPr>
        <p:txBody>
          <a:bodyPr>
            <a:normAutofit fontScale="70000" lnSpcReduction="20000"/>
          </a:bodyPr>
          <a:lstStyle/>
          <a:p>
            <a:pPr marL="0" indent="0">
              <a:lnSpc>
                <a:spcPct val="120000"/>
              </a:lnSpc>
              <a:buNone/>
            </a:pPr>
            <a:r>
              <a:rPr lang="fr-CH" b="1" dirty="0"/>
              <a:t>Trois voies de présentation d’antigène</a:t>
            </a:r>
          </a:p>
          <a:p>
            <a:pPr>
              <a:lnSpc>
                <a:spcPct val="120000"/>
              </a:lnSpc>
            </a:pPr>
            <a:r>
              <a:rPr lang="fr-CH" dirty="0"/>
              <a:t>La </a:t>
            </a:r>
            <a:r>
              <a:rPr lang="fr-CH" b="1" dirty="0">
                <a:solidFill>
                  <a:srgbClr val="C00000"/>
                </a:solidFill>
              </a:rPr>
              <a:t>voie endogène </a:t>
            </a:r>
            <a:r>
              <a:rPr lang="fr-CH" dirty="0"/>
              <a:t>permet aux cellules de présenter des peptides synthétisés de façon endogène sur les molécules MHC de classe I pour la reconnaissance par les cellules T CD8+.</a:t>
            </a:r>
          </a:p>
          <a:p>
            <a:pPr>
              <a:lnSpc>
                <a:spcPct val="120000"/>
              </a:lnSpc>
            </a:pPr>
            <a:r>
              <a:rPr lang="fr-CH" dirty="0"/>
              <a:t>La </a:t>
            </a:r>
            <a:r>
              <a:rPr lang="fr-CH" b="1" dirty="0">
                <a:solidFill>
                  <a:srgbClr val="C00000"/>
                </a:solidFill>
              </a:rPr>
              <a:t>voie exogène </a:t>
            </a:r>
            <a:r>
              <a:rPr lang="fr-CH" dirty="0"/>
              <a:t>permet aux cellules de présenter des antigènes exogènes internalisés sur les molécules MHC de classe II pour la reconnaissance par les cellules T CD4+. </a:t>
            </a:r>
          </a:p>
          <a:p>
            <a:pPr>
              <a:lnSpc>
                <a:spcPct val="120000"/>
              </a:lnSpc>
            </a:pPr>
            <a:r>
              <a:rPr lang="fr-CH" dirty="0"/>
              <a:t>La </a:t>
            </a:r>
            <a:r>
              <a:rPr lang="fr-CH" b="1" dirty="0">
                <a:solidFill>
                  <a:srgbClr val="C00000"/>
                </a:solidFill>
              </a:rPr>
              <a:t>voie de présentation croisée </a:t>
            </a:r>
            <a:r>
              <a:rPr lang="fr-CH" dirty="0"/>
              <a:t>permet aux cellules de présenter des antigènes exogènes sur des molécules MHC de classe I pour la reconnaissance par les cellules T CD8+. </a:t>
            </a:r>
          </a:p>
        </p:txBody>
      </p:sp>
      <p:pic>
        <p:nvPicPr>
          <p:cNvPr id="6" name="Image 2" descr="dia_29.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784" r="8121"/>
          <a:stretch/>
        </p:blipFill>
        <p:spPr>
          <a:xfrm>
            <a:off x="4355976" y="1916832"/>
            <a:ext cx="4608512" cy="3620772"/>
          </a:xfrm>
        </p:spPr>
      </p:pic>
    </p:spTree>
    <p:extLst>
      <p:ext uri="{BB962C8B-B14F-4D97-AF65-F5344CB8AC3E}">
        <p14:creationId xmlns:p14="http://schemas.microsoft.com/office/powerpoint/2010/main" val="377640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H" dirty="0"/>
              <a:t>La voie de présentation du MHC I: </a:t>
            </a:r>
            <a:br>
              <a:rPr lang="fr-CH" dirty="0"/>
            </a:br>
            <a:r>
              <a:rPr lang="fr-CH" dirty="0"/>
              <a:t>la voie de biosynthèse des molécules MHC de classe I</a:t>
            </a:r>
          </a:p>
        </p:txBody>
      </p:sp>
      <p:sp>
        <p:nvSpPr>
          <p:cNvPr id="3" name="Espace réservé du contenu 2"/>
          <p:cNvSpPr>
            <a:spLocks noGrp="1"/>
          </p:cNvSpPr>
          <p:nvPr>
            <p:ph sz="half" idx="1"/>
          </p:nvPr>
        </p:nvSpPr>
        <p:spPr>
          <a:xfrm>
            <a:off x="179512" y="1196752"/>
            <a:ext cx="4680520" cy="4351338"/>
          </a:xfrm>
        </p:spPr>
        <p:txBody>
          <a:bodyPr>
            <a:noAutofit/>
          </a:bodyPr>
          <a:lstStyle/>
          <a:p>
            <a:r>
              <a:rPr lang="fr-CH" sz="2000" dirty="0"/>
              <a:t>La biosynthèse des molécules MHC I commence par la traduction individuelle des chaines </a:t>
            </a:r>
            <a:r>
              <a:rPr lang="fr-CH" sz="2000" dirty="0">
                <a:cs typeface="Calibri" panose="020F0502020204030204" pitchFamily="34" charset="0"/>
              </a:rPr>
              <a:t>α</a:t>
            </a:r>
            <a:r>
              <a:rPr lang="fr-CH" sz="2000" dirty="0"/>
              <a:t> et </a:t>
            </a:r>
            <a:r>
              <a:rPr lang="fr-CH" sz="2000" dirty="0">
                <a:cs typeface="Calibri" panose="020F0502020204030204" pitchFamily="34" charset="0"/>
              </a:rPr>
              <a:t>β</a:t>
            </a:r>
            <a:r>
              <a:rPr lang="fr-CH" sz="2000" dirty="0"/>
              <a:t>2m dans le </a:t>
            </a:r>
            <a:r>
              <a:rPr lang="fr-CH" dirty="0"/>
              <a:t>réticulum endoplasmique (RE) </a:t>
            </a:r>
            <a:r>
              <a:rPr lang="fr-CH" sz="2000" dirty="0"/>
              <a:t>avec l’aide de protéines chaperonnes. </a:t>
            </a:r>
          </a:p>
          <a:p>
            <a:r>
              <a:rPr lang="fr-CH" sz="2000" dirty="0"/>
              <a:t>Les protéines cytoplasmique dérivées du soi ou du non-soi (virus) sont dépliées, ubiquitinées et dégradées par le </a:t>
            </a:r>
            <a:r>
              <a:rPr lang="fr-CH" sz="2000" dirty="0" err="1"/>
              <a:t>protéasome</a:t>
            </a:r>
            <a:r>
              <a:rPr lang="fr-CH" sz="2000" dirty="0"/>
              <a:t>. Les peptides résultants sont transportés dans le RE par le transporteur TAP. Une fois dans le RE, les peptides se fixent sur les molécules MHC de classe I nouvellement synthétisées. </a:t>
            </a:r>
          </a:p>
          <a:p>
            <a:r>
              <a:rPr lang="fr-CH" sz="2000" dirty="0"/>
              <a:t>Les complexes peptide-MHC classe I sont transportés à la surface cellulaire et reconnus par les cellules T CD8+.  </a:t>
            </a:r>
          </a:p>
          <a:p>
            <a:endParaRPr lang="fr-CH" sz="2000" dirty="0"/>
          </a:p>
          <a:p>
            <a:endParaRPr lang="fr-CH" sz="2000" dirty="0"/>
          </a:p>
        </p:txBody>
      </p:sp>
      <p:pic>
        <p:nvPicPr>
          <p:cNvPr id="6" name="Image 4" descr="mooc_4_Dia44.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88005" y="980728"/>
            <a:ext cx="4054141" cy="5791631"/>
          </a:xfrm>
        </p:spPr>
      </p:pic>
    </p:spTree>
    <p:extLst>
      <p:ext uri="{BB962C8B-B14F-4D97-AF65-F5344CB8AC3E}">
        <p14:creationId xmlns:p14="http://schemas.microsoft.com/office/powerpoint/2010/main" val="2917820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La voie de présentation du MHC de classe II</a:t>
            </a:r>
          </a:p>
        </p:txBody>
      </p:sp>
      <p:sp>
        <p:nvSpPr>
          <p:cNvPr id="3" name="Espace réservé du contenu 2"/>
          <p:cNvSpPr>
            <a:spLocks noGrp="1"/>
          </p:cNvSpPr>
          <p:nvPr>
            <p:ph sz="half" idx="1"/>
          </p:nvPr>
        </p:nvSpPr>
        <p:spPr>
          <a:xfrm>
            <a:off x="323528" y="908720"/>
            <a:ext cx="5112568" cy="4351338"/>
          </a:xfrm>
        </p:spPr>
        <p:txBody>
          <a:bodyPr>
            <a:noAutofit/>
          </a:bodyPr>
          <a:lstStyle/>
          <a:p>
            <a:pPr marL="0" indent="0">
              <a:buNone/>
            </a:pPr>
            <a:r>
              <a:rPr lang="fr-CH" sz="1600" b="1" dirty="0">
                <a:solidFill>
                  <a:srgbClr val="C00000"/>
                </a:solidFill>
              </a:rPr>
              <a:t>La voie de biosynthèse des molécules MHC de classe II</a:t>
            </a:r>
          </a:p>
          <a:p>
            <a:r>
              <a:rPr lang="fr-CH" sz="1600" dirty="0"/>
              <a:t>Les molécules MHC II sont constituées de deux chaines transmembranaires (α et β) synthétisées et assemblées au sein du RE en présence d’une protéine appelée chaine invariable (Ii). La chaine Ii empêche le chargement de peptides sur les molécules de classe II. </a:t>
            </a:r>
          </a:p>
          <a:p>
            <a:r>
              <a:rPr lang="fr-CH" sz="1600" dirty="0"/>
              <a:t>Les complexes trimériques αβ/li sont transportés du RE au Golgi et ensuite distribués aux compartiments endocytaires. Au sein des endosomes, Ii est dégradée, libérant les molécules MHC II pour l’acquisition d’un peptide dérivé des antigènes </a:t>
            </a:r>
            <a:r>
              <a:rPr lang="fr-CH" sz="1600" dirty="0" err="1"/>
              <a:t>endocytosés</a:t>
            </a:r>
            <a:r>
              <a:rPr lang="fr-CH" sz="1600" dirty="0"/>
              <a:t>. </a:t>
            </a:r>
          </a:p>
          <a:p>
            <a:pPr marL="0" indent="0">
              <a:buNone/>
            </a:pPr>
            <a:r>
              <a:rPr lang="fr-CH" sz="1600" b="1" dirty="0">
                <a:solidFill>
                  <a:srgbClr val="C00000"/>
                </a:solidFill>
              </a:rPr>
              <a:t>La voie endocytaire d’apprêtement de protéines</a:t>
            </a:r>
          </a:p>
          <a:p>
            <a:r>
              <a:rPr lang="fr-CH" sz="1600" dirty="0"/>
              <a:t>Suite à l’internalisation (endocytose), l’antigène se retrouve à l’intérieur d’un endosome qui se transforme en endosome tardif, et qui déplie l’antigène sous l’effet d’un pH bas. La fusion des endosomes avec les lysosomes crée un environnement dégradatif permettant la dénaturation et l’apprêtement des antigènes </a:t>
            </a:r>
            <a:r>
              <a:rPr lang="fr-CH" sz="1600" dirty="0" err="1"/>
              <a:t>endocytosés</a:t>
            </a:r>
            <a:r>
              <a:rPr lang="fr-CH" sz="1600" dirty="0"/>
              <a:t> en courts peptides antigéniques. </a:t>
            </a:r>
          </a:p>
          <a:p>
            <a:r>
              <a:rPr lang="fr-CH" sz="1600" dirty="0"/>
              <a:t>Au sein des endosomes, la chaperonne HLA-DM favorise la dissociation du peptide CLIP (un peptide dérivé de Ii) du MHC de classe II, ce qui permet à ce dernier de fixer un peptide endosomal. </a:t>
            </a:r>
          </a:p>
          <a:p>
            <a:endParaRPr lang="fr-CH" sz="1600" dirty="0"/>
          </a:p>
          <a:p>
            <a:endParaRPr lang="fr-CH" sz="1600" dirty="0"/>
          </a:p>
        </p:txBody>
      </p:sp>
      <p:pic>
        <p:nvPicPr>
          <p:cNvPr id="6" name="Image 1" descr="mooc_4_Dia45corr.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7762"/>
          <a:stretch/>
        </p:blipFill>
        <p:spPr>
          <a:xfrm>
            <a:off x="5597596" y="836646"/>
            <a:ext cx="3334045" cy="5791631"/>
          </a:xfrm>
        </p:spPr>
      </p:pic>
    </p:spTree>
    <p:extLst>
      <p:ext uri="{BB962C8B-B14F-4D97-AF65-F5344CB8AC3E}">
        <p14:creationId xmlns:p14="http://schemas.microsoft.com/office/powerpoint/2010/main" val="39099104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La voie de présentation croisée</a:t>
            </a:r>
          </a:p>
        </p:txBody>
      </p:sp>
      <p:sp>
        <p:nvSpPr>
          <p:cNvPr id="3" name="Espace réservé du contenu 2"/>
          <p:cNvSpPr>
            <a:spLocks noGrp="1"/>
          </p:cNvSpPr>
          <p:nvPr>
            <p:ph sz="half" idx="1"/>
          </p:nvPr>
        </p:nvSpPr>
        <p:spPr>
          <a:xfrm>
            <a:off x="539552" y="1412776"/>
            <a:ext cx="3886200" cy="4351338"/>
          </a:xfrm>
        </p:spPr>
        <p:txBody>
          <a:bodyPr>
            <a:normAutofit/>
          </a:bodyPr>
          <a:lstStyle/>
          <a:p>
            <a:pPr marL="0" indent="0">
              <a:buNone/>
            </a:pPr>
            <a:r>
              <a:rPr lang="fr-CH" sz="2000" dirty="0"/>
              <a:t>La voie de présentation croisée repose sur l’interaction entre: </a:t>
            </a:r>
          </a:p>
          <a:p>
            <a:r>
              <a:rPr lang="fr-CH" sz="2000" b="1" dirty="0"/>
              <a:t>Molécules MHC I </a:t>
            </a:r>
            <a:r>
              <a:rPr lang="fr-CH" sz="2000" dirty="0"/>
              <a:t>générées dans le réticulum endoplasmique (RE)</a:t>
            </a:r>
          </a:p>
          <a:p>
            <a:r>
              <a:rPr lang="fr-CH" sz="2000" b="1" dirty="0"/>
              <a:t>Peptides</a:t>
            </a:r>
            <a:r>
              <a:rPr lang="fr-CH" sz="2000" dirty="0"/>
              <a:t> dérivés d’antigènes </a:t>
            </a:r>
            <a:r>
              <a:rPr lang="fr-CH" sz="2000" dirty="0" err="1"/>
              <a:t>endocytosés</a:t>
            </a:r>
            <a:endParaRPr lang="fr-CH" sz="2000" dirty="0"/>
          </a:p>
          <a:p>
            <a:pPr marL="0" indent="0">
              <a:buNone/>
            </a:pPr>
            <a:r>
              <a:rPr lang="fr-CH" sz="2000" dirty="0"/>
              <a:t>Cette voie exige que les antigènes exogènes soient </a:t>
            </a:r>
            <a:r>
              <a:rPr lang="fr-CH" sz="2000" dirty="0" err="1"/>
              <a:t>re</a:t>
            </a:r>
            <a:r>
              <a:rPr lang="fr-CH" sz="2000" dirty="0"/>
              <a:t>-routés pour être chargés sur les molécules MHC I, malgré leur séquestration initiale dans le compartiment endocytaire. </a:t>
            </a:r>
          </a:p>
          <a:p>
            <a:pPr marL="0" indent="0">
              <a:buNone/>
            </a:pPr>
            <a:r>
              <a:rPr lang="fr-CH" sz="2000" dirty="0"/>
              <a:t>Le mécanisme de cette voie n’est pas encore bien établi. </a:t>
            </a:r>
          </a:p>
        </p:txBody>
      </p:sp>
      <p:pic>
        <p:nvPicPr>
          <p:cNvPr id="6" name="Picture 78"/>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4773"/>
          <a:stretch/>
        </p:blipFill>
        <p:spPr>
          <a:xfrm>
            <a:off x="4572000" y="1412776"/>
            <a:ext cx="4408415" cy="4138026"/>
          </a:xfrm>
        </p:spPr>
      </p:pic>
    </p:spTree>
    <p:extLst>
      <p:ext uri="{BB962C8B-B14F-4D97-AF65-F5344CB8AC3E}">
        <p14:creationId xmlns:p14="http://schemas.microsoft.com/office/powerpoint/2010/main" val="38734806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La voie de présentation croisée</a:t>
            </a:r>
          </a:p>
        </p:txBody>
      </p:sp>
      <p:sp>
        <p:nvSpPr>
          <p:cNvPr id="3" name="Espace réservé du contenu 2"/>
          <p:cNvSpPr>
            <a:spLocks noGrp="1"/>
          </p:cNvSpPr>
          <p:nvPr>
            <p:ph idx="1"/>
          </p:nvPr>
        </p:nvSpPr>
        <p:spPr/>
        <p:txBody>
          <a:bodyPr>
            <a:normAutofit/>
          </a:bodyPr>
          <a:lstStyle/>
          <a:p>
            <a:r>
              <a:rPr lang="fr-CH" sz="1800" dirty="0"/>
              <a:t>La voie de présentation croisée est le processus par lequel les </a:t>
            </a:r>
            <a:r>
              <a:rPr lang="fr-CH" sz="1800" dirty="0" err="1"/>
              <a:t>DCs</a:t>
            </a:r>
            <a:r>
              <a:rPr lang="fr-CH" sz="1800" dirty="0"/>
              <a:t> présentent des antigènes exogènes sur les molécules MHC de classe I en vue d’activer des cellules T CD8+. </a:t>
            </a:r>
          </a:p>
          <a:p>
            <a:r>
              <a:rPr lang="fr-CH" sz="1800" dirty="0"/>
              <a:t>Cette voie permet aux </a:t>
            </a:r>
            <a:r>
              <a:rPr lang="fr-CH" sz="1800" dirty="0" err="1"/>
              <a:t>DCs</a:t>
            </a:r>
            <a:r>
              <a:rPr lang="fr-CH" sz="1800" dirty="0"/>
              <a:t> de générer des cellules T CD8+ cytotoxiques contre les virus, alors même que les </a:t>
            </a:r>
            <a:r>
              <a:rPr lang="fr-CH" sz="1800" dirty="0" err="1"/>
              <a:t>DCs</a:t>
            </a:r>
            <a:r>
              <a:rPr lang="fr-CH" sz="1800" dirty="0"/>
              <a:t> ne sont pas infectées par le virus et par conséquent n’expriment pas d’antigènes viraux. </a:t>
            </a:r>
          </a:p>
        </p:txBody>
      </p:sp>
      <p:pic>
        <p:nvPicPr>
          <p:cNvPr id="6" name="Image 4" descr="dia_32.jpg"/>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1571625" y="2997200"/>
            <a:ext cx="7572375" cy="3028950"/>
          </a:xfrm>
        </p:spPr>
      </p:pic>
    </p:spTree>
    <p:extLst>
      <p:ext uri="{BB962C8B-B14F-4D97-AF65-F5344CB8AC3E}">
        <p14:creationId xmlns:p14="http://schemas.microsoft.com/office/powerpoint/2010/main" val="3220292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fr-CH" dirty="0">
                <a:solidFill>
                  <a:schemeClr val="bg1"/>
                </a:solidFill>
              </a:rPr>
              <a:t>Conclusions | Présentation d’antigène</a:t>
            </a:r>
          </a:p>
        </p:txBody>
      </p:sp>
      <p:sp>
        <p:nvSpPr>
          <p:cNvPr id="3" name="Espace réservé du contenu 2"/>
          <p:cNvSpPr>
            <a:spLocks noGrp="1"/>
          </p:cNvSpPr>
          <p:nvPr>
            <p:ph idx="1"/>
          </p:nvPr>
        </p:nvSpPr>
        <p:spPr/>
        <p:txBody>
          <a:bodyPr>
            <a:noAutofit/>
          </a:bodyPr>
          <a:lstStyle/>
          <a:p>
            <a:pPr marL="0" indent="0">
              <a:lnSpc>
                <a:spcPct val="100000"/>
              </a:lnSpc>
              <a:spcBef>
                <a:spcPts val="0"/>
              </a:spcBef>
              <a:buNone/>
            </a:pPr>
            <a:r>
              <a:rPr lang="fr-CH" sz="1600" b="1" dirty="0"/>
              <a:t>La présentation d’antigène </a:t>
            </a:r>
            <a:r>
              <a:rPr lang="fr-CH" sz="1600" dirty="0"/>
              <a:t>peut avoir lieu sous différents contextes: </a:t>
            </a:r>
          </a:p>
          <a:p>
            <a:pPr lvl="1">
              <a:lnSpc>
                <a:spcPct val="100000"/>
              </a:lnSpc>
              <a:spcBef>
                <a:spcPts val="0"/>
              </a:spcBef>
              <a:buFont typeface="Courier New" panose="02070309020205020404" pitchFamily="49" charset="0"/>
              <a:buChar char="o"/>
            </a:pPr>
            <a:r>
              <a:rPr lang="fr-CH" sz="1600" dirty="0"/>
              <a:t>Dans les </a:t>
            </a:r>
            <a:r>
              <a:rPr lang="fr-CH" sz="1600" b="1" dirty="0"/>
              <a:t>cellules dendritiques</a:t>
            </a:r>
            <a:r>
              <a:rPr lang="fr-CH" sz="1600" dirty="0"/>
              <a:t>, afin d’initier les réponses des cellules T</a:t>
            </a:r>
          </a:p>
          <a:p>
            <a:pPr lvl="1">
              <a:lnSpc>
                <a:spcPct val="100000"/>
              </a:lnSpc>
              <a:spcBef>
                <a:spcPts val="0"/>
              </a:spcBef>
              <a:buFont typeface="Courier New" panose="02070309020205020404" pitchFamily="49" charset="0"/>
              <a:buChar char="o"/>
            </a:pPr>
            <a:r>
              <a:rPr lang="fr-CH" sz="1600" dirty="0"/>
              <a:t>Dans les </a:t>
            </a:r>
            <a:r>
              <a:rPr lang="fr-CH" sz="1600" b="1" dirty="0"/>
              <a:t>cellules B</a:t>
            </a:r>
            <a:r>
              <a:rPr lang="fr-CH" sz="1600" dirty="0"/>
              <a:t>, pour les interactions cellules B/T</a:t>
            </a:r>
          </a:p>
          <a:p>
            <a:pPr lvl="1">
              <a:lnSpc>
                <a:spcPct val="100000"/>
              </a:lnSpc>
              <a:spcBef>
                <a:spcPts val="0"/>
              </a:spcBef>
              <a:buFont typeface="Courier New" panose="02070309020205020404" pitchFamily="49" charset="0"/>
              <a:buChar char="o"/>
            </a:pPr>
            <a:r>
              <a:rPr lang="fr-CH" sz="1600" dirty="0"/>
              <a:t>Dans les </a:t>
            </a:r>
            <a:r>
              <a:rPr lang="fr-CH" sz="1600" b="1" dirty="0"/>
              <a:t>macrophages</a:t>
            </a:r>
            <a:r>
              <a:rPr lang="fr-CH" sz="1600" dirty="0"/>
              <a:t>, pour les interactions macrophages/cellules T </a:t>
            </a:r>
          </a:p>
          <a:p>
            <a:pPr lvl="1">
              <a:lnSpc>
                <a:spcPct val="100000"/>
              </a:lnSpc>
              <a:spcBef>
                <a:spcPts val="0"/>
              </a:spcBef>
              <a:buFont typeface="Courier New" panose="02070309020205020404" pitchFamily="49" charset="0"/>
              <a:buChar char="o"/>
            </a:pPr>
            <a:r>
              <a:rPr lang="fr-CH" sz="1600" dirty="0"/>
              <a:t>Dans n’importe quelle </a:t>
            </a:r>
            <a:r>
              <a:rPr lang="fr-CH" sz="1600" b="1" dirty="0"/>
              <a:t>cellule</a:t>
            </a:r>
            <a:r>
              <a:rPr lang="fr-CH" sz="1600" dirty="0"/>
              <a:t>, afin d’éliminer des cellules infectées ou malignes par les </a:t>
            </a:r>
            <a:r>
              <a:rPr lang="fr-CH" sz="1600" dirty="0" err="1"/>
              <a:t>CTLs</a:t>
            </a:r>
            <a:r>
              <a:rPr lang="fr-CH" sz="1600" dirty="0"/>
              <a:t>. </a:t>
            </a:r>
          </a:p>
          <a:p>
            <a:pPr>
              <a:lnSpc>
                <a:spcPct val="100000"/>
              </a:lnSpc>
              <a:spcBef>
                <a:spcPts val="0"/>
              </a:spcBef>
            </a:pPr>
            <a:r>
              <a:rPr lang="fr-CH" sz="1600" b="1" dirty="0"/>
              <a:t>Les cellules présentatrices d’antigène (</a:t>
            </a:r>
            <a:r>
              <a:rPr lang="fr-CH" sz="1600" b="1" dirty="0" err="1"/>
              <a:t>APCs</a:t>
            </a:r>
            <a:r>
              <a:rPr lang="fr-CH" sz="1600" b="1" dirty="0"/>
              <a:t>) </a:t>
            </a:r>
            <a:r>
              <a:rPr lang="fr-CH" sz="1600" dirty="0"/>
              <a:t>(cellules dendritiques, macrophages et cellules B) fournissent un signal </a:t>
            </a:r>
            <a:r>
              <a:rPr lang="fr-CH" sz="1600" dirty="0" err="1"/>
              <a:t>co</a:t>
            </a:r>
            <a:r>
              <a:rPr lang="fr-CH" sz="1600" dirty="0"/>
              <a:t>-stimulateur et expriment MHC II. </a:t>
            </a:r>
          </a:p>
          <a:p>
            <a:pPr>
              <a:lnSpc>
                <a:spcPct val="100000"/>
              </a:lnSpc>
              <a:spcBef>
                <a:spcPts val="0"/>
              </a:spcBef>
            </a:pPr>
            <a:r>
              <a:rPr lang="fr-CH" sz="1600" b="1" dirty="0"/>
              <a:t>Les cellules cibles </a:t>
            </a:r>
            <a:r>
              <a:rPr lang="fr-CH" sz="1600" dirty="0"/>
              <a:t>sont les cellules qui présentent l’antigène dans le contexte des molécules MHC de classe I afin d’activer les cellules T effectrices cytotoxiques. </a:t>
            </a:r>
          </a:p>
          <a:p>
            <a:pPr marL="0" indent="0">
              <a:lnSpc>
                <a:spcPct val="100000"/>
              </a:lnSpc>
              <a:spcBef>
                <a:spcPts val="0"/>
              </a:spcBef>
              <a:buNone/>
            </a:pPr>
            <a:endParaRPr lang="fr-CH" sz="1600" dirty="0"/>
          </a:p>
          <a:p>
            <a:pPr marL="0" indent="0">
              <a:lnSpc>
                <a:spcPct val="100000"/>
              </a:lnSpc>
              <a:spcBef>
                <a:spcPts val="0"/>
              </a:spcBef>
              <a:buNone/>
            </a:pPr>
            <a:r>
              <a:rPr lang="fr-CH" sz="1600" dirty="0"/>
              <a:t>Les cellules ont évolué </a:t>
            </a:r>
            <a:r>
              <a:rPr lang="fr-CH" sz="1600" b="1" dirty="0"/>
              <a:t>trois voies de présentation d’antigène</a:t>
            </a:r>
          </a:p>
          <a:p>
            <a:pPr>
              <a:lnSpc>
                <a:spcPct val="100000"/>
              </a:lnSpc>
              <a:spcBef>
                <a:spcPts val="0"/>
              </a:spcBef>
            </a:pPr>
            <a:r>
              <a:rPr lang="fr-CH" sz="1600" dirty="0"/>
              <a:t>La </a:t>
            </a:r>
            <a:r>
              <a:rPr lang="fr-CH" sz="1600" b="1" dirty="0"/>
              <a:t>voie du MHC I ou voie endogène </a:t>
            </a:r>
            <a:r>
              <a:rPr lang="fr-CH" sz="1600" dirty="0"/>
              <a:t>permet aux cellules de présenter une fraction représentative de leur contenu cytosolique pour inspection par les cellules T CD8+ restreintes au MHC I. </a:t>
            </a:r>
          </a:p>
          <a:p>
            <a:pPr lvl="1">
              <a:lnSpc>
                <a:spcPct val="100000"/>
              </a:lnSpc>
              <a:spcBef>
                <a:spcPts val="0"/>
              </a:spcBef>
              <a:buFont typeface="Courier New" panose="02070309020205020404" pitchFamily="49" charset="0"/>
              <a:buChar char="o"/>
            </a:pPr>
            <a:r>
              <a:rPr lang="fr-CH" sz="1600" dirty="0"/>
              <a:t>Les antigènes cytosoliques sont dégradés au sein du protéasome. Les peptides sont transportés au RE par le TAP. </a:t>
            </a:r>
          </a:p>
          <a:p>
            <a:pPr lvl="1">
              <a:lnSpc>
                <a:spcPct val="100000"/>
              </a:lnSpc>
              <a:spcBef>
                <a:spcPts val="0"/>
              </a:spcBef>
              <a:buFont typeface="Courier New" panose="02070309020205020404" pitchFamily="49" charset="0"/>
              <a:buChar char="o"/>
            </a:pPr>
            <a:r>
              <a:rPr lang="fr-CH" sz="1600" dirty="0"/>
              <a:t>Les molécules MHC I chargent des peptides au sein du RE, au cours de leur synthèse</a:t>
            </a:r>
          </a:p>
          <a:p>
            <a:pPr>
              <a:lnSpc>
                <a:spcPct val="100000"/>
              </a:lnSpc>
              <a:spcBef>
                <a:spcPts val="0"/>
              </a:spcBef>
            </a:pPr>
            <a:r>
              <a:rPr lang="fr-CH" sz="1600" dirty="0"/>
              <a:t>La </a:t>
            </a:r>
            <a:r>
              <a:rPr lang="fr-CH" sz="1600" b="1" dirty="0"/>
              <a:t>voie de présentation croisée </a:t>
            </a:r>
            <a:r>
              <a:rPr lang="fr-CH" sz="1600" dirty="0"/>
              <a:t>est spécifique des </a:t>
            </a:r>
            <a:r>
              <a:rPr lang="fr-CH" sz="1600" dirty="0" err="1"/>
              <a:t>DCs</a:t>
            </a:r>
            <a:r>
              <a:rPr lang="fr-CH" sz="1600" dirty="0"/>
              <a:t>. Elle permet aux </a:t>
            </a:r>
            <a:r>
              <a:rPr lang="fr-CH" sz="1600" dirty="0" err="1"/>
              <a:t>DCs</a:t>
            </a:r>
            <a:r>
              <a:rPr lang="fr-CH" sz="1600" dirty="0"/>
              <a:t> de monter des réponses T CD8+ contre des virus qui infectent des cellules autres que les </a:t>
            </a:r>
            <a:r>
              <a:rPr lang="fr-CH" sz="1600" dirty="0" err="1"/>
              <a:t>DCs</a:t>
            </a:r>
            <a:r>
              <a:rPr lang="fr-CH" sz="1600" dirty="0"/>
              <a:t>. </a:t>
            </a:r>
          </a:p>
          <a:p>
            <a:pPr>
              <a:lnSpc>
                <a:spcPct val="100000"/>
              </a:lnSpc>
              <a:spcBef>
                <a:spcPts val="0"/>
              </a:spcBef>
            </a:pPr>
            <a:r>
              <a:rPr lang="fr-CH" sz="1600" dirty="0"/>
              <a:t>La </a:t>
            </a:r>
            <a:r>
              <a:rPr lang="fr-CH" sz="1600" b="1" dirty="0"/>
              <a:t>voie du MHC II ou voie exogène </a:t>
            </a:r>
            <a:r>
              <a:rPr lang="fr-CH" sz="1600" dirty="0"/>
              <a:t>permet aux </a:t>
            </a:r>
            <a:r>
              <a:rPr lang="fr-CH" sz="1600" dirty="0" err="1"/>
              <a:t>DCs</a:t>
            </a:r>
            <a:r>
              <a:rPr lang="fr-CH" sz="1600" dirty="0"/>
              <a:t>, cellules B et macrophages de présenter une fraction représentative de leur environnement extracellulaire pour inspection par les cellules T CD4+ helper restreintes au MHC II</a:t>
            </a:r>
          </a:p>
          <a:p>
            <a:pPr lvl="1">
              <a:lnSpc>
                <a:spcPct val="100000"/>
              </a:lnSpc>
              <a:spcBef>
                <a:spcPts val="0"/>
              </a:spcBef>
            </a:pPr>
            <a:r>
              <a:rPr lang="fr-CH" sz="1600" dirty="0"/>
              <a:t>Les antigènes </a:t>
            </a:r>
            <a:r>
              <a:rPr lang="fr-CH" sz="1600" dirty="0" err="1"/>
              <a:t>endocytosés</a:t>
            </a:r>
            <a:r>
              <a:rPr lang="fr-CH" sz="1600" dirty="0"/>
              <a:t> sont dégradés tout au long de la voie d’endocytose</a:t>
            </a:r>
          </a:p>
          <a:p>
            <a:pPr lvl="1">
              <a:lnSpc>
                <a:spcPct val="100000"/>
              </a:lnSpc>
              <a:spcBef>
                <a:spcPts val="0"/>
              </a:spcBef>
            </a:pPr>
            <a:r>
              <a:rPr lang="fr-CH" sz="1600" dirty="0"/>
              <a:t>Les molécules MHC II chargent des peptides à l’intérieur des lysosomes/ endosomes tardifs en route pour la membrane plasmique. </a:t>
            </a:r>
          </a:p>
        </p:txBody>
      </p:sp>
    </p:spTree>
    <p:extLst>
      <p:ext uri="{BB962C8B-B14F-4D97-AF65-F5344CB8AC3E}">
        <p14:creationId xmlns:p14="http://schemas.microsoft.com/office/powerpoint/2010/main" val="15567817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3CC232-EC94-4194-B034-A4FDA282ECE2}"/>
              </a:ext>
            </a:extLst>
          </p:cNvPr>
          <p:cNvSpPr>
            <a:spLocks noGrp="1"/>
          </p:cNvSpPr>
          <p:nvPr>
            <p:ph type="title"/>
          </p:nvPr>
        </p:nvSpPr>
        <p:spPr>
          <a:solidFill>
            <a:srgbClr val="C00000"/>
          </a:solidFill>
        </p:spPr>
        <p:txBody>
          <a:bodyPr>
            <a:normAutofit fontScale="90000"/>
          </a:bodyPr>
          <a:lstStyle/>
          <a:p>
            <a:r>
              <a:rPr lang="fr-CH" dirty="0">
                <a:solidFill>
                  <a:schemeClr val="bg1"/>
                </a:solidFill>
              </a:rPr>
              <a:t>Résumé: propriétés des voies de présentation d’antigène</a:t>
            </a:r>
          </a:p>
        </p:txBody>
      </p:sp>
      <p:graphicFrame>
        <p:nvGraphicFramePr>
          <p:cNvPr id="6" name="Content Placeholder 5">
            <a:extLst>
              <a:ext uri="{FF2B5EF4-FFF2-40B4-BE49-F238E27FC236}">
                <a16:creationId xmlns:a16="http://schemas.microsoft.com/office/drawing/2014/main" id="{8D064311-778E-4B1D-A526-FF9091442B49}"/>
              </a:ext>
            </a:extLst>
          </p:cNvPr>
          <p:cNvGraphicFramePr>
            <a:graphicFrameLocks noGrp="1"/>
          </p:cNvGraphicFramePr>
          <p:nvPr>
            <p:ph idx="1"/>
            <p:extLst>
              <p:ext uri="{D42A27DB-BD31-4B8C-83A1-F6EECF244321}">
                <p14:modId xmlns:p14="http://schemas.microsoft.com/office/powerpoint/2010/main" val="2349925295"/>
              </p:ext>
            </p:extLst>
          </p:nvPr>
        </p:nvGraphicFramePr>
        <p:xfrm>
          <a:off x="162778" y="980728"/>
          <a:ext cx="8734425" cy="5064760"/>
        </p:xfrm>
        <a:graphic>
          <a:graphicData uri="http://schemas.openxmlformats.org/drawingml/2006/table">
            <a:tbl>
              <a:tblPr firstRow="1" bandRow="1">
                <a:tableStyleId>{8799B23B-EC83-4686-B30A-512413B5E67A}</a:tableStyleId>
              </a:tblPr>
              <a:tblGrid>
                <a:gridCol w="2911475">
                  <a:extLst>
                    <a:ext uri="{9D8B030D-6E8A-4147-A177-3AD203B41FA5}">
                      <a16:colId xmlns:a16="http://schemas.microsoft.com/office/drawing/2014/main" val="1729163322"/>
                    </a:ext>
                  </a:extLst>
                </a:gridCol>
                <a:gridCol w="2795314">
                  <a:extLst>
                    <a:ext uri="{9D8B030D-6E8A-4147-A177-3AD203B41FA5}">
                      <a16:colId xmlns:a16="http://schemas.microsoft.com/office/drawing/2014/main" val="326683403"/>
                    </a:ext>
                  </a:extLst>
                </a:gridCol>
                <a:gridCol w="3027636">
                  <a:extLst>
                    <a:ext uri="{9D8B030D-6E8A-4147-A177-3AD203B41FA5}">
                      <a16:colId xmlns:a16="http://schemas.microsoft.com/office/drawing/2014/main" val="1555018694"/>
                    </a:ext>
                  </a:extLst>
                </a:gridCol>
              </a:tblGrid>
              <a:tr h="370840">
                <a:tc>
                  <a:txBody>
                    <a:bodyPr/>
                    <a:lstStyle/>
                    <a:p>
                      <a:r>
                        <a:rPr lang="fr-CH" sz="1400" dirty="0"/>
                        <a:t>Caractéristique</a:t>
                      </a:r>
                    </a:p>
                  </a:txBody>
                  <a:tcPr/>
                </a:tc>
                <a:tc>
                  <a:txBody>
                    <a:bodyPr/>
                    <a:lstStyle/>
                    <a:p>
                      <a:r>
                        <a:rPr lang="fr-CH" sz="1400" dirty="0"/>
                        <a:t>Voie MHC de classe I</a:t>
                      </a:r>
                    </a:p>
                  </a:txBody>
                  <a:tcPr/>
                </a:tc>
                <a:tc>
                  <a:txBody>
                    <a:bodyPr/>
                    <a:lstStyle/>
                    <a:p>
                      <a:r>
                        <a:rPr lang="fr-CH" sz="1400" dirty="0"/>
                        <a:t>Voie MHC de classe II</a:t>
                      </a:r>
                    </a:p>
                  </a:txBody>
                  <a:tcPr/>
                </a:tc>
                <a:extLst>
                  <a:ext uri="{0D108BD9-81ED-4DB2-BD59-A6C34878D82A}">
                    <a16:rowId xmlns:a16="http://schemas.microsoft.com/office/drawing/2014/main" val="1917879194"/>
                  </a:ext>
                </a:extLst>
              </a:tr>
              <a:tr h="370840">
                <a:tc>
                  <a:txBody>
                    <a:bodyPr/>
                    <a:lstStyle/>
                    <a:p>
                      <a:r>
                        <a:rPr lang="fr-CH" sz="1400" dirty="0"/>
                        <a:t>complexe peptide-MHC stable </a:t>
                      </a:r>
                    </a:p>
                  </a:txBody>
                  <a:tcPr/>
                </a:tc>
                <a:tc>
                  <a:txBody>
                    <a:bodyPr/>
                    <a:lstStyle/>
                    <a:p>
                      <a:r>
                        <a:rPr lang="fr-CH" sz="1400" dirty="0"/>
                        <a:t>Chaine </a:t>
                      </a:r>
                      <a:r>
                        <a:rPr lang="el-GR" sz="1400" dirty="0"/>
                        <a:t>α</a:t>
                      </a:r>
                      <a:r>
                        <a:rPr lang="fr-CH" sz="1400" dirty="0"/>
                        <a:t> polymorphique </a:t>
                      </a:r>
                    </a:p>
                    <a:p>
                      <a:r>
                        <a:rPr lang="el-GR" sz="1400" dirty="0"/>
                        <a:t>β</a:t>
                      </a:r>
                      <a:r>
                        <a:rPr lang="fr-CH" sz="1400" dirty="0"/>
                        <a:t>2-microglobuline</a:t>
                      </a:r>
                    </a:p>
                    <a:p>
                      <a:r>
                        <a:rPr lang="fr-CH" sz="1400" dirty="0"/>
                        <a:t>peptide</a:t>
                      </a:r>
                    </a:p>
                    <a:p>
                      <a:endParaRPr lang="fr-CH"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CH" sz="1400" dirty="0"/>
                        <a:t>Chaines </a:t>
                      </a:r>
                      <a:r>
                        <a:rPr lang="el-GR" sz="1400" dirty="0"/>
                        <a:t>α</a:t>
                      </a:r>
                      <a:r>
                        <a:rPr lang="fr-CH" sz="1400" dirty="0"/>
                        <a:t> et </a:t>
                      </a:r>
                      <a:r>
                        <a:rPr lang="el-GR" sz="1400" dirty="0"/>
                        <a:t>β</a:t>
                      </a:r>
                      <a:r>
                        <a:rPr lang="fr-CH" sz="1400" dirty="0"/>
                        <a:t> polymorphiques peptide</a:t>
                      </a:r>
                    </a:p>
                    <a:p>
                      <a:endParaRPr lang="fr-CH" sz="1400" dirty="0"/>
                    </a:p>
                  </a:txBody>
                  <a:tcPr/>
                </a:tc>
                <a:extLst>
                  <a:ext uri="{0D108BD9-81ED-4DB2-BD59-A6C34878D82A}">
                    <a16:rowId xmlns:a16="http://schemas.microsoft.com/office/drawing/2014/main" val="2660545644"/>
                  </a:ext>
                </a:extLst>
              </a:tr>
              <a:tr h="370840">
                <a:tc>
                  <a:txBody>
                    <a:bodyPr/>
                    <a:lstStyle/>
                    <a:p>
                      <a:r>
                        <a:rPr lang="fr-CH" sz="1400" dirty="0" err="1"/>
                        <a:t>APCs</a:t>
                      </a:r>
                      <a:r>
                        <a:rPr lang="fr-CH" sz="1400" dirty="0"/>
                        <a:t> impliquées</a:t>
                      </a:r>
                    </a:p>
                  </a:txBody>
                  <a:tcPr/>
                </a:tc>
                <a:tc>
                  <a:txBody>
                    <a:bodyPr/>
                    <a:lstStyle/>
                    <a:p>
                      <a:r>
                        <a:rPr lang="fr-CH" sz="1400" dirty="0"/>
                        <a:t>Toute cellule nucléée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CH" sz="1400" dirty="0" err="1"/>
                        <a:t>DCs</a:t>
                      </a:r>
                      <a:r>
                        <a:rPr lang="fr-CH" sz="1400" dirty="0"/>
                        <a:t>, macrophages, cellules B, quelques cellules endothéliales, cellules épithéliales thymiques</a:t>
                      </a:r>
                    </a:p>
                  </a:txBody>
                  <a:tcPr/>
                </a:tc>
                <a:extLst>
                  <a:ext uri="{0D108BD9-81ED-4DB2-BD59-A6C34878D82A}">
                    <a16:rowId xmlns:a16="http://schemas.microsoft.com/office/drawing/2014/main" val="2208669013"/>
                  </a:ext>
                </a:extLst>
              </a:tr>
              <a:tr h="370840">
                <a:tc>
                  <a:txBody>
                    <a:bodyPr/>
                    <a:lstStyle/>
                    <a:p>
                      <a:r>
                        <a:rPr lang="fr-CH" sz="1400" dirty="0"/>
                        <a:t>Cellules T activées</a:t>
                      </a:r>
                    </a:p>
                  </a:txBody>
                  <a:tcPr/>
                </a:tc>
                <a:tc>
                  <a:txBody>
                    <a:bodyPr/>
                    <a:lstStyle/>
                    <a:p>
                      <a:r>
                        <a:rPr lang="fr-CH" sz="1400" dirty="0"/>
                        <a:t>Cellules T CD8+</a:t>
                      </a:r>
                    </a:p>
                    <a:p>
                      <a:r>
                        <a:rPr lang="fr-CH" sz="1400" dirty="0"/>
                        <a:t>(</a:t>
                      </a:r>
                      <a:r>
                        <a:rPr lang="fr-CH" sz="1400" dirty="0" err="1"/>
                        <a:t>CTLs</a:t>
                      </a:r>
                      <a:r>
                        <a:rPr lang="fr-CH" sz="1400" dirty="0"/>
                        <a:t>)</a:t>
                      </a:r>
                    </a:p>
                    <a:p>
                      <a:endParaRPr lang="fr-CH" sz="1400" dirty="0"/>
                    </a:p>
                    <a:p>
                      <a:endParaRPr lang="fr-CH" sz="1400" dirty="0"/>
                    </a:p>
                  </a:txBody>
                  <a:tcPr/>
                </a:tc>
                <a:tc>
                  <a:txBody>
                    <a:bodyPr/>
                    <a:lstStyle/>
                    <a:p>
                      <a:r>
                        <a:rPr lang="fr-CH" sz="1400" dirty="0"/>
                        <a:t>Cellules T CD4+ </a:t>
                      </a:r>
                    </a:p>
                    <a:p>
                      <a:r>
                        <a:rPr lang="fr-CH" sz="1400" dirty="0"/>
                        <a:t>(cellules Th)</a:t>
                      </a:r>
                    </a:p>
                  </a:txBody>
                  <a:tcPr/>
                </a:tc>
                <a:extLst>
                  <a:ext uri="{0D108BD9-81ED-4DB2-BD59-A6C34878D82A}">
                    <a16:rowId xmlns:a16="http://schemas.microsoft.com/office/drawing/2014/main" val="2931525501"/>
                  </a:ext>
                </a:extLst>
              </a:tr>
              <a:tr h="370840">
                <a:tc>
                  <a:txBody>
                    <a:bodyPr/>
                    <a:lstStyle/>
                    <a:p>
                      <a:r>
                        <a:rPr lang="fr-CH" sz="1400" dirty="0"/>
                        <a:t>Source des antigènes protéiques</a:t>
                      </a:r>
                    </a:p>
                  </a:txBody>
                  <a:tcPr/>
                </a:tc>
                <a:tc>
                  <a:txBody>
                    <a:bodyPr/>
                    <a:lstStyle/>
                    <a:p>
                      <a:r>
                        <a:rPr lang="fr-CH" sz="1400" dirty="0"/>
                        <a:t>Cytosol (synthétisés dans la cellule ou dérivés des phagosomes)</a:t>
                      </a:r>
                    </a:p>
                  </a:txBody>
                  <a:tcPr/>
                </a:tc>
                <a:tc>
                  <a:txBody>
                    <a:bodyPr/>
                    <a:lstStyle/>
                    <a:p>
                      <a:r>
                        <a:rPr lang="fr-CH" sz="1400" dirty="0"/>
                        <a:t>Endosomes/lysosomes (internalisés de milieu externe)</a:t>
                      </a:r>
                    </a:p>
                  </a:txBody>
                  <a:tcPr/>
                </a:tc>
                <a:extLst>
                  <a:ext uri="{0D108BD9-81ED-4DB2-BD59-A6C34878D82A}">
                    <a16:rowId xmlns:a16="http://schemas.microsoft.com/office/drawing/2014/main" val="2072607771"/>
                  </a:ext>
                </a:extLst>
              </a:tr>
              <a:tr h="370840">
                <a:tc>
                  <a:txBody>
                    <a:bodyPr/>
                    <a:lstStyle/>
                    <a:p>
                      <a:r>
                        <a:rPr lang="fr-CH" sz="1400" dirty="0"/>
                        <a:t>Enzymes générant les peptides</a:t>
                      </a:r>
                    </a:p>
                  </a:txBody>
                  <a:tcPr/>
                </a:tc>
                <a:tc>
                  <a:txBody>
                    <a:bodyPr/>
                    <a:lstStyle/>
                    <a:p>
                      <a:r>
                        <a:rPr lang="fr-CH" sz="1400" dirty="0"/>
                        <a:t>Protéasome cytosolique </a:t>
                      </a:r>
                    </a:p>
                  </a:txBody>
                  <a:tcPr/>
                </a:tc>
                <a:tc>
                  <a:txBody>
                    <a:bodyPr/>
                    <a:lstStyle/>
                    <a:p>
                      <a:r>
                        <a:rPr lang="fr-CH" sz="1400" dirty="0"/>
                        <a:t>Protéases endolysosomales (p. ex. cathepsines)</a:t>
                      </a:r>
                    </a:p>
                  </a:txBody>
                  <a:tcPr/>
                </a:tc>
                <a:extLst>
                  <a:ext uri="{0D108BD9-81ED-4DB2-BD59-A6C34878D82A}">
                    <a16:rowId xmlns:a16="http://schemas.microsoft.com/office/drawing/2014/main" val="3382117214"/>
                  </a:ext>
                </a:extLst>
              </a:tr>
              <a:tr h="370840">
                <a:tc>
                  <a:txBody>
                    <a:bodyPr/>
                    <a:lstStyle/>
                    <a:p>
                      <a:r>
                        <a:rPr lang="fr-CH" sz="1400" dirty="0"/>
                        <a:t>Site de chargement du peptides sur le MHC</a:t>
                      </a:r>
                    </a:p>
                  </a:txBody>
                  <a:tcPr/>
                </a:tc>
                <a:tc>
                  <a:txBody>
                    <a:bodyPr/>
                    <a:lstStyle/>
                    <a:p>
                      <a:r>
                        <a:rPr lang="fr-CH" sz="1400" dirty="0"/>
                        <a:t>ER</a:t>
                      </a:r>
                    </a:p>
                  </a:txBody>
                  <a:tcPr/>
                </a:tc>
                <a:tc>
                  <a:txBody>
                    <a:bodyPr/>
                    <a:lstStyle/>
                    <a:p>
                      <a:r>
                        <a:rPr lang="fr-CH" sz="1400" dirty="0"/>
                        <a:t>Compartiment vésiculaire </a:t>
                      </a:r>
                    </a:p>
                  </a:txBody>
                  <a:tcPr/>
                </a:tc>
                <a:extLst>
                  <a:ext uri="{0D108BD9-81ED-4DB2-BD59-A6C34878D82A}">
                    <a16:rowId xmlns:a16="http://schemas.microsoft.com/office/drawing/2014/main" val="1562186991"/>
                  </a:ext>
                </a:extLst>
              </a:tr>
              <a:tr h="370840">
                <a:tc>
                  <a:txBody>
                    <a:bodyPr/>
                    <a:lstStyle/>
                    <a:p>
                      <a:r>
                        <a:rPr lang="fr-CH" sz="1400" dirty="0"/>
                        <a:t>Transport and et chargement des molécules</a:t>
                      </a:r>
                    </a:p>
                  </a:txBody>
                  <a:tcPr/>
                </a:tc>
                <a:tc>
                  <a:txBody>
                    <a:bodyPr/>
                    <a:lstStyle/>
                    <a:p>
                      <a:r>
                        <a:rPr lang="fr-CH" sz="1400" dirty="0"/>
                        <a:t>TAP</a:t>
                      </a:r>
                    </a:p>
                  </a:txBody>
                  <a:tcPr/>
                </a:tc>
                <a:tc>
                  <a:txBody>
                    <a:bodyPr/>
                    <a:lstStyle/>
                    <a:p>
                      <a:r>
                        <a:rPr lang="fr-CH" sz="1400" dirty="0"/>
                        <a:t>Chaine invariable (Ii), DM</a:t>
                      </a:r>
                    </a:p>
                  </a:txBody>
                  <a:tcPr/>
                </a:tc>
                <a:extLst>
                  <a:ext uri="{0D108BD9-81ED-4DB2-BD59-A6C34878D82A}">
                    <a16:rowId xmlns:a16="http://schemas.microsoft.com/office/drawing/2014/main" val="2664577229"/>
                  </a:ext>
                </a:extLst>
              </a:tr>
            </a:tbl>
          </a:graphicData>
        </a:graphic>
      </p:graphicFrame>
      <p:sp>
        <p:nvSpPr>
          <p:cNvPr id="81922" name="Text Box 7"/>
          <p:cNvSpPr txBox="1">
            <a:spLocks noChangeArrowheads="1"/>
          </p:cNvSpPr>
          <p:nvPr/>
        </p:nvSpPr>
        <p:spPr bwMode="auto">
          <a:xfrm>
            <a:off x="581730" y="6218741"/>
            <a:ext cx="7848600" cy="523220"/>
          </a:xfrm>
          <a:prstGeom prst="rect">
            <a:avLst/>
          </a:prstGeom>
          <a:solidFill>
            <a:schemeClr val="bg1">
              <a:alpha val="38039"/>
            </a:schemeClr>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spAutoFit/>
          </a:bodyPr>
          <a:lstStyle>
            <a:lvl1pPr>
              <a:defRPr sz="1600">
                <a:solidFill>
                  <a:schemeClr val="tx1"/>
                </a:solidFill>
                <a:latin typeface="Arial" charset="0"/>
                <a:ea typeface="MS PGothic" charset="0"/>
                <a:cs typeface="MS PGothic" charset="0"/>
              </a:defRPr>
            </a:lvl1pPr>
            <a:lvl2pPr marL="742950" indent="-285750">
              <a:defRPr sz="1600">
                <a:solidFill>
                  <a:schemeClr val="tx1"/>
                </a:solidFill>
                <a:latin typeface="Arial" charset="0"/>
                <a:ea typeface="MS PGothic" charset="0"/>
                <a:cs typeface="MS PGothic" charset="0"/>
              </a:defRPr>
            </a:lvl2pPr>
            <a:lvl3pPr marL="1143000" indent="-228600">
              <a:defRPr sz="1600">
                <a:solidFill>
                  <a:schemeClr val="tx1"/>
                </a:solidFill>
                <a:latin typeface="Arial" charset="0"/>
                <a:ea typeface="MS PGothic" charset="0"/>
                <a:cs typeface="MS PGothic" charset="0"/>
              </a:defRPr>
            </a:lvl3pPr>
            <a:lvl4pPr marL="1600200" indent="-228600">
              <a:defRPr sz="1600">
                <a:solidFill>
                  <a:schemeClr val="tx1"/>
                </a:solidFill>
                <a:latin typeface="Arial" charset="0"/>
                <a:ea typeface="MS PGothic" charset="0"/>
                <a:cs typeface="MS PGothic" charset="0"/>
              </a:defRPr>
            </a:lvl4pPr>
            <a:lvl5pPr marL="2057400" indent="-228600">
              <a:defRPr sz="16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1600">
                <a:solidFill>
                  <a:schemeClr val="tx1"/>
                </a:solidFill>
                <a:latin typeface="Arial" charset="0"/>
                <a:ea typeface="MS PGothic" charset="0"/>
                <a:cs typeface="MS PGothic" charset="0"/>
              </a:defRPr>
            </a:lvl9pPr>
          </a:lstStyle>
          <a:p>
            <a:r>
              <a:rPr lang="fr-CH" sz="1400" dirty="0" err="1">
                <a:latin typeface="+mj-lt"/>
              </a:rPr>
              <a:t>APCs</a:t>
            </a:r>
            <a:r>
              <a:rPr lang="fr-CH" sz="1400" dirty="0">
                <a:latin typeface="+mj-lt"/>
              </a:rPr>
              <a:t>, </a:t>
            </a:r>
            <a:r>
              <a:rPr lang="fr-CH" sz="1400" dirty="0" err="1">
                <a:latin typeface="+mj-lt"/>
              </a:rPr>
              <a:t>antigen-presenting</a:t>
            </a:r>
            <a:r>
              <a:rPr lang="fr-CH" sz="1400" dirty="0">
                <a:latin typeface="+mj-lt"/>
              </a:rPr>
              <a:t> </a:t>
            </a:r>
            <a:r>
              <a:rPr lang="fr-CH" sz="1400" dirty="0" err="1">
                <a:latin typeface="+mj-lt"/>
              </a:rPr>
              <a:t>cells</a:t>
            </a:r>
            <a:r>
              <a:rPr lang="fr-CH" sz="1400" dirty="0">
                <a:latin typeface="+mj-lt"/>
              </a:rPr>
              <a:t>; CTL, </a:t>
            </a:r>
            <a:r>
              <a:rPr lang="fr-CH" sz="1400" dirty="0" err="1">
                <a:latin typeface="+mj-lt"/>
              </a:rPr>
              <a:t>cytotoxic</a:t>
            </a:r>
            <a:r>
              <a:rPr lang="fr-CH" sz="1400" dirty="0">
                <a:latin typeface="+mj-lt"/>
              </a:rPr>
              <a:t> T lymphocyte; MHC, major </a:t>
            </a:r>
            <a:r>
              <a:rPr lang="fr-CH" sz="1400" dirty="0" err="1">
                <a:latin typeface="+mj-lt"/>
              </a:rPr>
              <a:t>histocompatibility</a:t>
            </a:r>
            <a:r>
              <a:rPr lang="fr-CH" sz="1400" dirty="0">
                <a:latin typeface="+mj-lt"/>
              </a:rPr>
              <a:t> </a:t>
            </a:r>
            <a:r>
              <a:rPr lang="fr-CH" sz="1400" dirty="0" err="1">
                <a:latin typeface="+mj-lt"/>
              </a:rPr>
              <a:t>complex</a:t>
            </a:r>
            <a:r>
              <a:rPr lang="fr-CH" sz="1400" dirty="0">
                <a:latin typeface="+mj-lt"/>
              </a:rPr>
              <a:t>; TAP, transporter </a:t>
            </a:r>
            <a:r>
              <a:rPr lang="fr-CH" sz="1400" dirty="0" err="1">
                <a:latin typeface="+mj-lt"/>
              </a:rPr>
              <a:t>associated</a:t>
            </a:r>
            <a:r>
              <a:rPr lang="fr-CH" sz="1400" dirty="0">
                <a:latin typeface="+mj-lt"/>
              </a:rPr>
              <a:t> </a:t>
            </a:r>
            <a:r>
              <a:rPr lang="fr-CH" sz="1400" dirty="0" err="1">
                <a:latin typeface="+mj-lt"/>
              </a:rPr>
              <a:t>with</a:t>
            </a:r>
            <a:r>
              <a:rPr lang="fr-CH" sz="1400" dirty="0">
                <a:latin typeface="+mj-lt"/>
              </a:rPr>
              <a:t> </a:t>
            </a:r>
            <a:r>
              <a:rPr lang="fr-CH" sz="1400" dirty="0" err="1">
                <a:latin typeface="+mj-lt"/>
              </a:rPr>
              <a:t>antigen</a:t>
            </a:r>
            <a:r>
              <a:rPr lang="fr-CH" sz="1400" dirty="0">
                <a:latin typeface="+mj-lt"/>
              </a:rPr>
              <a:t> </a:t>
            </a:r>
            <a:r>
              <a:rPr lang="fr-CH" sz="1400" dirty="0" err="1">
                <a:latin typeface="+mj-lt"/>
              </a:rPr>
              <a:t>processing</a:t>
            </a:r>
            <a:r>
              <a:rPr lang="fr-CH" sz="1400" dirty="0">
                <a:latin typeface="+mj-lt"/>
              </a:rPr>
              <a:t>. </a:t>
            </a:r>
            <a:r>
              <a:rPr lang="fr-CH" sz="1400" i="1" dirty="0">
                <a:latin typeface="+mj-lt"/>
              </a:rPr>
              <a:t>Adapté de Abbas, Basic </a:t>
            </a:r>
            <a:r>
              <a:rPr lang="fr-CH" sz="1400" i="1" dirty="0" err="1">
                <a:latin typeface="+mj-lt"/>
              </a:rPr>
              <a:t>Immunology</a:t>
            </a:r>
            <a:r>
              <a:rPr lang="fr-CH" sz="1400" i="1" dirty="0">
                <a:latin typeface="+mj-lt"/>
              </a:rPr>
              <a:t>.</a:t>
            </a:r>
          </a:p>
        </p:txBody>
      </p:sp>
      <p:pic>
        <p:nvPicPr>
          <p:cNvPr id="7" name="Image 4" descr="mooc_4_dia47_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500175">
            <a:off x="7753495" y="2705700"/>
            <a:ext cx="849890" cy="1330635"/>
          </a:xfrm>
          <a:prstGeom prst="rect">
            <a:avLst/>
          </a:prstGeom>
        </p:spPr>
      </p:pic>
      <p:pic>
        <p:nvPicPr>
          <p:cNvPr id="10" name="Image 7" descr="cd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903650">
            <a:off x="4783017" y="2746886"/>
            <a:ext cx="858475" cy="1330635"/>
          </a:xfrm>
          <a:prstGeom prst="rect">
            <a:avLst/>
          </a:prstGeom>
        </p:spPr>
      </p:pic>
      <p:grpSp>
        <p:nvGrpSpPr>
          <p:cNvPr id="14" name="Group 13">
            <a:extLst>
              <a:ext uri="{FF2B5EF4-FFF2-40B4-BE49-F238E27FC236}">
                <a16:creationId xmlns:a16="http://schemas.microsoft.com/office/drawing/2014/main" id="{91173082-47F4-4DB4-99BB-2CB0F2613A11}"/>
              </a:ext>
            </a:extLst>
          </p:cNvPr>
          <p:cNvGrpSpPr/>
          <p:nvPr/>
        </p:nvGrpSpPr>
        <p:grpSpPr>
          <a:xfrm>
            <a:off x="8103692" y="1472868"/>
            <a:ext cx="864096" cy="873271"/>
            <a:chOff x="9324528" y="6804201"/>
            <a:chExt cx="864096" cy="873271"/>
          </a:xfrm>
        </p:grpSpPr>
        <p:pic>
          <p:nvPicPr>
            <p:cNvPr id="8" name="Image 1" descr="mhc2.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77081" y="6804201"/>
              <a:ext cx="513030" cy="752816"/>
            </a:xfrm>
            <a:prstGeom prst="rect">
              <a:avLst/>
            </a:prstGeom>
          </p:spPr>
        </p:pic>
        <p:sp>
          <p:nvSpPr>
            <p:cNvPr id="13" name="Rectangle 12">
              <a:extLst>
                <a:ext uri="{FF2B5EF4-FFF2-40B4-BE49-F238E27FC236}">
                  <a16:creationId xmlns:a16="http://schemas.microsoft.com/office/drawing/2014/main" id="{D59E14D0-D27F-4886-A1DA-08164AEC08E1}"/>
                </a:ext>
              </a:extLst>
            </p:cNvPr>
            <p:cNvSpPr/>
            <p:nvPr/>
          </p:nvSpPr>
          <p:spPr>
            <a:xfrm>
              <a:off x="9324528" y="7308140"/>
              <a:ext cx="864096" cy="369332"/>
            </a:xfrm>
            <a:prstGeom prst="rect">
              <a:avLst/>
            </a:prstGeom>
          </p:spPr>
          <p:txBody>
            <a:bodyPr wrap="square">
              <a:spAutoFit/>
            </a:bodyPr>
            <a:lstStyle/>
            <a:p>
              <a:r>
                <a:rPr lang="fr-CH"/>
                <a:t>α       β</a:t>
              </a:r>
            </a:p>
          </p:txBody>
        </p:sp>
      </p:grpSp>
      <p:grpSp>
        <p:nvGrpSpPr>
          <p:cNvPr id="15" name="Group 14">
            <a:extLst>
              <a:ext uri="{FF2B5EF4-FFF2-40B4-BE49-F238E27FC236}">
                <a16:creationId xmlns:a16="http://schemas.microsoft.com/office/drawing/2014/main" id="{D6865645-626D-448E-944F-BC5735EBD538}"/>
              </a:ext>
            </a:extLst>
          </p:cNvPr>
          <p:cNvGrpSpPr/>
          <p:nvPr/>
        </p:nvGrpSpPr>
        <p:grpSpPr>
          <a:xfrm>
            <a:off x="4730064" y="1459384"/>
            <a:ext cx="1152534" cy="886755"/>
            <a:chOff x="10620266" y="6778801"/>
            <a:chExt cx="1152534" cy="886755"/>
          </a:xfrm>
        </p:grpSpPr>
        <p:pic>
          <p:nvPicPr>
            <p:cNvPr id="9" name="Image 2" descr="mhc1.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81552" y="6778801"/>
              <a:ext cx="490724" cy="769545"/>
            </a:xfrm>
            <a:prstGeom prst="rect">
              <a:avLst/>
            </a:prstGeom>
          </p:spPr>
        </p:pic>
        <p:sp>
          <p:nvSpPr>
            <p:cNvPr id="18" name="Rectangle 17">
              <a:extLst>
                <a:ext uri="{FF2B5EF4-FFF2-40B4-BE49-F238E27FC236}">
                  <a16:creationId xmlns:a16="http://schemas.microsoft.com/office/drawing/2014/main" id="{C2078B73-5907-4237-BF5D-406494CC48A8}"/>
                </a:ext>
              </a:extLst>
            </p:cNvPr>
            <p:cNvSpPr/>
            <p:nvPr/>
          </p:nvSpPr>
          <p:spPr>
            <a:xfrm>
              <a:off x="10620266" y="7296224"/>
              <a:ext cx="1152534" cy="369332"/>
            </a:xfrm>
            <a:prstGeom prst="rect">
              <a:avLst/>
            </a:prstGeom>
          </p:spPr>
          <p:txBody>
            <a:bodyPr wrap="square">
              <a:spAutoFit/>
            </a:bodyPr>
            <a:lstStyle/>
            <a:p>
              <a:r>
                <a:rPr lang="fr-CH"/>
                <a:t>α      β2-m</a:t>
              </a:r>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92D050"/>
          </a:solidFill>
        </p:spPr>
        <p:txBody>
          <a:bodyPr/>
          <a:lstStyle/>
          <a:p>
            <a:r>
              <a:rPr lang="fr-CH">
                <a:solidFill>
                  <a:schemeClr val="bg1"/>
                </a:solidFill>
              </a:rPr>
              <a:t>Objectifs d’apprentissage</a:t>
            </a:r>
          </a:p>
        </p:txBody>
      </p:sp>
      <p:sp>
        <p:nvSpPr>
          <p:cNvPr id="3" name="Espace réservé du contenu 2"/>
          <p:cNvSpPr>
            <a:spLocks noGrp="1"/>
          </p:cNvSpPr>
          <p:nvPr>
            <p:ph idx="1"/>
          </p:nvPr>
        </p:nvSpPr>
        <p:spPr>
          <a:xfrm>
            <a:off x="204597" y="1268760"/>
            <a:ext cx="8615876" cy="5365216"/>
          </a:xfrm>
        </p:spPr>
        <p:txBody>
          <a:bodyPr>
            <a:normAutofit/>
          </a:bodyPr>
          <a:lstStyle/>
          <a:p>
            <a:r>
              <a:rPr lang="fr-CH" sz="1800" dirty="0"/>
              <a:t>Expliquer les différences entre </a:t>
            </a:r>
            <a:r>
              <a:rPr lang="fr-CH" sz="1800" dirty="0" err="1"/>
              <a:t>APCs</a:t>
            </a:r>
            <a:r>
              <a:rPr lang="fr-CH" sz="1800" dirty="0"/>
              <a:t> professionnelles et non-professionnelles</a:t>
            </a:r>
          </a:p>
          <a:p>
            <a:r>
              <a:rPr lang="fr-CH" sz="1800" dirty="0"/>
              <a:t>Décrire comment les antigènes sont échantillonnés dans la peau, aux surfaces muqueuses et dans la circulation sanguine</a:t>
            </a:r>
          </a:p>
          <a:p>
            <a:r>
              <a:rPr lang="fr-CH" sz="1800" dirty="0"/>
              <a:t>Décrire comment les antigènes sont apprêtés pour leur présentation aux lymphocytes T CD4+ helper</a:t>
            </a:r>
          </a:p>
          <a:p>
            <a:r>
              <a:rPr lang="fr-CH" sz="1800" dirty="0"/>
              <a:t>Décrire comment les antigènes sont apprêtés pour leur présentation aux lymphocytes T CD8+ cytotoxiques</a:t>
            </a:r>
          </a:p>
          <a:p>
            <a:r>
              <a:rPr lang="fr-CH" sz="1800" dirty="0"/>
              <a:t>Expliquer les différences entre les voies du MHC de classe I et de classe II</a:t>
            </a:r>
          </a:p>
          <a:p>
            <a:r>
              <a:rPr lang="fr-CH" sz="1800" dirty="0"/>
              <a:t>Identifier les signaux qui induisent l’expression des molécules </a:t>
            </a:r>
            <a:r>
              <a:rPr lang="fr-CH" sz="1800" dirty="0" err="1"/>
              <a:t>co</a:t>
            </a:r>
            <a:r>
              <a:rPr lang="fr-CH" sz="1800" dirty="0"/>
              <a:t>-stimulatrices sur les </a:t>
            </a:r>
            <a:r>
              <a:rPr lang="fr-CH" sz="1800" dirty="0" err="1"/>
              <a:t>APCs</a:t>
            </a:r>
            <a:r>
              <a:rPr lang="fr-CH" sz="1800" dirty="0"/>
              <a:t> professionnelles</a:t>
            </a:r>
          </a:p>
          <a:p>
            <a:r>
              <a:rPr lang="fr-CH" sz="1800" dirty="0"/>
              <a:t>Décrire les caractéristiques des cellules dendritiques immatures et matures</a:t>
            </a:r>
          </a:p>
        </p:txBody>
      </p:sp>
    </p:spTree>
    <p:extLst>
      <p:ext uri="{BB962C8B-B14F-4D97-AF65-F5344CB8AC3E}">
        <p14:creationId xmlns:p14="http://schemas.microsoft.com/office/powerpoint/2010/main" val="3991653747"/>
      </p:ext>
    </p:extLst>
  </p:cSld>
  <p:clrMapOvr>
    <a:masterClrMapping/>
  </p:clrMapOvr>
</p:sld>
</file>

<file path=ppt/theme/theme1.xml><?xml version="1.0" encoding="utf-8"?>
<a:theme xmlns:a="http://schemas.openxmlformats.org/drawingml/2006/main" name="MOOC_blue_calibri">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OC_blue_calibri.potx" id="{278E7758-D89B-4DA0-96F1-1039F8C16042}" vid="{03F57942-DF8A-49D2-8C17-EBBC995F41A0}"/>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MOOC_blue_calibri</Template>
  <TotalTime>15457</TotalTime>
  <Words>3812</Words>
  <Application>Microsoft Macintosh PowerPoint</Application>
  <PresentationFormat>Affichage à l'écran (4:3)</PresentationFormat>
  <Paragraphs>304</Paragraphs>
  <Slides>38</Slides>
  <Notes>3</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38</vt:i4>
      </vt:variant>
    </vt:vector>
  </HeadingPairs>
  <TitlesOfParts>
    <vt:vector size="47" baseType="lpstr">
      <vt:lpstr>ＭＳ Ｐゴシック</vt:lpstr>
      <vt:lpstr>ＭＳ Ｐゴシック</vt:lpstr>
      <vt:lpstr>Arial</vt:lpstr>
      <vt:lpstr>Calibri</vt:lpstr>
      <vt:lpstr>Calibri Light</vt:lpstr>
      <vt:lpstr>Courier New</vt:lpstr>
      <vt:lpstr>Symbol</vt:lpstr>
      <vt:lpstr>Wingdings</vt:lpstr>
      <vt:lpstr>MOOC_blue_calibri</vt:lpstr>
      <vt:lpstr>4. Présentation des antigènes </vt:lpstr>
      <vt:lpstr>Question</vt:lpstr>
      <vt:lpstr>Échantillonnage et présentation des antigènes: questions</vt:lpstr>
      <vt:lpstr>Sommaire</vt:lpstr>
      <vt:lpstr>Échantillonnage d’antigènes</vt:lpstr>
      <vt:lpstr>Cellules dendritiques (DCs)</vt:lpstr>
      <vt:lpstr>La peau abrite deux types de cellules échantillonnant les antigènes</vt:lpstr>
      <vt:lpstr>Cellules dendritiques immatures</vt:lpstr>
      <vt:lpstr>Cellules dendritiques matures</vt:lpstr>
      <vt:lpstr>Reconnaissance de l’antigène</vt:lpstr>
      <vt:lpstr>Reconnaissance d’antigène par les lymphocytes B: TD</vt:lpstr>
      <vt:lpstr>Reconnaissance d’antigène par les lymphocytes B: TI-1</vt:lpstr>
      <vt:lpstr>Reconnaissance d’antigène par les lymphocytes B: TI-2</vt:lpstr>
      <vt:lpstr>Reconnaissance d’antigène par les lymphocytes T</vt:lpstr>
      <vt:lpstr>Reconnaissance d’antigène par les lymphocytes T</vt:lpstr>
      <vt:lpstr>Conclusions | Reconnaissance des antigènes</vt:lpstr>
      <vt:lpstr>Présentation de l’antigène</vt:lpstr>
      <vt:lpstr>Présentation d’antigène: molécules MHC </vt:lpstr>
      <vt:lpstr>Structure des molécules MHC</vt:lpstr>
      <vt:lpstr>MHC: Le domaine de liaison au peptide</vt:lpstr>
      <vt:lpstr>Le complexe génique MHC</vt:lpstr>
      <vt:lpstr>Le complexe génétique MHC: HLA de classe I</vt:lpstr>
      <vt:lpstr>Le complexe génique MHC: HLA de classe II</vt:lpstr>
      <vt:lpstr>MHC: expression codominante</vt:lpstr>
      <vt:lpstr>Pourquoi ce nombre élevé de molécules MHC?</vt:lpstr>
      <vt:lpstr>Conséquences de la diversité du MHC (I): restriction au soi</vt:lpstr>
      <vt:lpstr>Conséquences de la diversité du MHC (II): rejet de greffe</vt:lpstr>
      <vt:lpstr>Conclusions | Molécules MHC </vt:lpstr>
      <vt:lpstr>Caractéristiques des molécules du complexe majeur d’histocompatibilité (MHC)</vt:lpstr>
      <vt:lpstr>Quelles cellules présentent l’antigène? </vt:lpstr>
      <vt:lpstr>Comment les cellules présentent-elles l’antigène?</vt:lpstr>
      <vt:lpstr>La voie de présentation du MHC I:  la voie de biosynthèse des molécules MHC de classe I</vt:lpstr>
      <vt:lpstr>La voie de présentation du MHC de classe II</vt:lpstr>
      <vt:lpstr>La voie de présentation croisée</vt:lpstr>
      <vt:lpstr>La voie de présentation croisée</vt:lpstr>
      <vt:lpstr>Conclusions | Présentation d’antigène</vt:lpstr>
      <vt:lpstr>Résumé: propriétés des voies de présentation d’antigène</vt:lpstr>
      <vt:lpstr>Objectifs d’apprentissage</vt:lpstr>
    </vt:vector>
  </TitlesOfParts>
  <Company>ISREC</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jkraehen</dc:creator>
  <cp:lastModifiedBy>Microsoft Office User</cp:lastModifiedBy>
  <cp:revision>316</cp:revision>
  <cp:lastPrinted>2009-09-16T05:51:29Z</cp:lastPrinted>
  <dcterms:created xsi:type="dcterms:W3CDTF">2009-09-07T19:00:16Z</dcterms:created>
  <dcterms:modified xsi:type="dcterms:W3CDTF">2019-10-09T19:38:04Z</dcterms:modified>
</cp:coreProperties>
</file>